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embeddedFontLst>
    <p:embeddedFont>
      <p:font typeface="Economica"/>
      <p:regular r:id="rId86"/>
      <p:bold r:id="rId87"/>
      <p:italic r:id="rId88"/>
      <p:boldItalic r:id="rId89"/>
    </p:embeddedFont>
    <p:embeddedFont>
      <p:font typeface="Montserrat"/>
      <p:regular r:id="rId90"/>
      <p:bold r:id="rId91"/>
      <p:italic r:id="rId92"/>
      <p:boldItalic r:id="rId93"/>
    </p:embeddedFont>
    <p:embeddedFont>
      <p:font typeface="Roboto Mono"/>
      <p:regular r:id="rId94"/>
      <p:bold r:id="rId95"/>
      <p:italic r:id="rId96"/>
      <p:boldItalic r:id="rId97"/>
    </p:embeddedFont>
    <p:embeddedFont>
      <p:font typeface="Open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F25557-2E50-46BE-8F48-DA6E2468DD74}">
  <a:tblStyle styleId="{32F25557-2E50-46BE-8F48-DA6E2468DD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1" Type="http://schemas.openxmlformats.org/officeDocument/2006/relationships/font" Target="fonts/OpenSans-boldItalic.fntdata"/><Relationship Id="rId100" Type="http://schemas.openxmlformats.org/officeDocument/2006/relationships/font" Target="fonts/OpenSans-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ono-bold.fntdata"/><Relationship Id="rId94" Type="http://schemas.openxmlformats.org/officeDocument/2006/relationships/font" Target="fonts/RobotoMono-regular.fntdata"/><Relationship Id="rId97" Type="http://schemas.openxmlformats.org/officeDocument/2006/relationships/font" Target="fonts/RobotoMono-boldItalic.fntdata"/><Relationship Id="rId96" Type="http://schemas.openxmlformats.org/officeDocument/2006/relationships/font" Target="fonts/RobotoMono-italic.fntdata"/><Relationship Id="rId11" Type="http://schemas.openxmlformats.org/officeDocument/2006/relationships/slide" Target="slides/slide5.xml"/><Relationship Id="rId99" Type="http://schemas.openxmlformats.org/officeDocument/2006/relationships/font" Target="fonts/OpenSans-bold.fntdata"/><Relationship Id="rId10" Type="http://schemas.openxmlformats.org/officeDocument/2006/relationships/slide" Target="slides/slide4.xml"/><Relationship Id="rId98" Type="http://schemas.openxmlformats.org/officeDocument/2006/relationships/font" Target="fonts/OpenSans-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bold.fntdata"/><Relationship Id="rId90" Type="http://schemas.openxmlformats.org/officeDocument/2006/relationships/font" Target="fonts/Montserrat-regular.fntdata"/><Relationship Id="rId93" Type="http://schemas.openxmlformats.org/officeDocument/2006/relationships/font" Target="fonts/Montserrat-boldItalic.fntdata"/><Relationship Id="rId92" Type="http://schemas.openxmlformats.org/officeDocument/2006/relationships/font" Target="fonts/Montserra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Economica-regular.fntdata"/><Relationship Id="rId85" Type="http://schemas.openxmlformats.org/officeDocument/2006/relationships/slide" Target="slides/slide79.xml"/><Relationship Id="rId88" Type="http://schemas.openxmlformats.org/officeDocument/2006/relationships/font" Target="fonts/Economica-italic.fntdata"/><Relationship Id="rId87" Type="http://schemas.openxmlformats.org/officeDocument/2006/relationships/font" Target="fonts/Economica-bold.fntdata"/><Relationship Id="rId89" Type="http://schemas.openxmlformats.org/officeDocument/2006/relationships/font" Target="fonts/Economica-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91cf4f1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91cf4f1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a1627c3b3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a1627c3b3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a1627c3b3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a1627c3b3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a1627c3b3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a1627c3b3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a1627c3b3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a1627c3b3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a1627c3b3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a1627c3b3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a1627c3b3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9a1627c3b3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a1627c3b3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a1627c3b3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a1627c3b3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a1627c3b3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a1627c3b3_4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a1627c3b3_4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a1627c3b3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9a1627c3b3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991cf4f1b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991cf4f1b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a1627c3b3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a1627c3b3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a1627c3b3_4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9a1627c3b3_4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a1627c3b3_4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a1627c3b3_4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a1627c3b3_4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a1627c3b3_4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a1627c3b3_4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a1627c3b3_4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a1627c3b3_4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a1627c3b3_4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a1627c3b3_4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a1627c3b3_4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a1627c3b3_4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a1627c3b3_4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a1627c3b3_4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a1627c3b3_4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a1627c3b3_4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a1627c3b3_4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991cf4f1b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991cf4f1b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a1627c3b3_4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a1627c3b3_4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a1627c3b3_4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a1627c3b3_4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a1627c3b3_4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a1627c3b3_4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a16297a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a16297a6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a16297a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a16297a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a1627c3b3_4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a1627c3b3_4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a1627c3b3_4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a1627c3b3_4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a1627c3b3_4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a1627c3b3_4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a1627c3b3_4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a1627c3b3_4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a1627c3b3_4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9a1627c3b3_4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91cf4f1b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91cf4f1b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a1627c3b3_4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a1627c3b3_4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a16297a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a16297a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a1627c3b3_4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a1627c3b3_4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9a1627c3b3_4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9a1627c3b3_4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a1627c3b3_4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a1627c3b3_4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a1627c3b3_4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a1627c3b3_4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a1627c3b3_4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a1627c3b3_4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a16297a6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a16297a6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a16297a6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a16297a6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a1627c3b3_4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9a1627c3b3_4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91cf4f1b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91cf4f1b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a1627c3b3_4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9a1627c3b3_4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a1627c3b3_4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a1627c3b3_4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9a1627c3b3_4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9a1627c3b3_4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a1627c3b3_4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9a1627c3b3_4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a1627c3b3_4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a1627c3b3_4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a1627c3b3_4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a1627c3b3_4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9a1627c3b3_4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9a1627c3b3_4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a1627c3b3_4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a1627c3b3_4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a1627c3b3_4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9a1627c3b3_4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a1627c3b3_4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a1627c3b3_4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91cf4f1b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91cf4f1b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9a1627c3b3_4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9a1627c3b3_4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9a1627c3b3_4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9a1627c3b3_4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a1627c3b3_4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a1627c3b3_4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a1627c3b3_4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a1627c3b3_4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a1627c3b3_4_6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a1627c3b3_4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9a1627c3b3_4_63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9a1627c3b3_4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a1627c3b3_4_63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a1627c3b3_4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a1627c3b3_4_6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9a1627c3b3_4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9a1627c3b3_4_6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9a1627c3b3_4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9a1627c3b3_4_6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9a1627c3b3_4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a1627c3b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a1627c3b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a1627c3b3_4_66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9a1627c3b3_4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a1627c3b3_4_67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a1627c3b3_4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a1627c3b3_4_68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a1627c3b3_4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a1627c3b3_4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9a1627c3b3_4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a1627c3b3_4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a1627c3b3_4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9a1627c3b3_4_74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9a1627c3b3_4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9a1627c3b3_4_74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9a1627c3b3_4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a1627c3b3_4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a1627c3b3_4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9a1627c3b3_4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9a1627c3b3_4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991cf4f1b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991cf4f1b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a1627c3b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a1627c3b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a1627c3b3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9a1627c3b3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ocs.google.com/document/d/1VLyLun7fMmVQZZYxDifC_TYZRzwxBSwfg6UKlALm-CI/edit?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docs.google.com/document/d/1rlzearfQiwkYgTHWsqfD9VTBY3Z69oeWO-gq4fwEfgo/edit?usp=sha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docs.google.com/document/d/1c1yerfY-m_N97purWVXkraC1vybuJvn-liqF5tT4KNw/edit?usp=shar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2.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4.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docs.google.com/document/d/1YxjKGG7qn-V4xmEJhNBq_7zLYK_kpGxHZUM3YKacCA8/edit?usp=sharin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docs.google.com/document/d/1mnXHehIE2eCEjrWfXOU-WZkvXfOquc5tgFF9X34BKIM/edit?usp=sharing"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503075" y="1480500"/>
            <a:ext cx="4913700" cy="313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Programing Fundamentals</a:t>
            </a:r>
            <a:endParaRPr b="1" sz="48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using</a:t>
            </a:r>
            <a:endParaRPr b="1" sz="48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JavaScript</a:t>
            </a:r>
            <a:endParaRPr b="1" sz="48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sz="7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1492775"/>
            <a:ext cx="8520600" cy="2378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OVERVIEW OF PROGRAMMING</a:t>
            </a:r>
            <a:endParaRPr b="1" sz="4800">
              <a:solidFill>
                <a:srgbClr val="FF0000"/>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3"/>
          <p:cNvPicPr preferRelativeResize="0"/>
          <p:nvPr/>
        </p:nvPicPr>
        <p:blipFill>
          <a:blip r:embed="rId3">
            <a:alphaModFix/>
          </a:blip>
          <a:stretch>
            <a:fillRect/>
          </a:stretch>
        </p:blipFill>
        <p:spPr>
          <a:xfrm>
            <a:off x="539375" y="1346650"/>
            <a:ext cx="7845025" cy="3401625"/>
          </a:xfrm>
          <a:prstGeom prst="rect">
            <a:avLst/>
          </a:prstGeom>
          <a:noFill/>
          <a:ln>
            <a:noFill/>
          </a:ln>
        </p:spPr>
      </p:pic>
      <p:sp>
        <p:nvSpPr>
          <p:cNvPr id="112" name="Google Shape;112;p23"/>
          <p:cNvSpPr txBox="1"/>
          <p:nvPr>
            <p:ph type="title"/>
          </p:nvPr>
        </p:nvSpPr>
        <p:spPr>
          <a:xfrm>
            <a:off x="152400" y="64500"/>
            <a:ext cx="8839200" cy="999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000">
                <a:solidFill>
                  <a:srgbClr val="FF0000"/>
                </a:solidFill>
                <a:latin typeface="Open Sans"/>
                <a:ea typeface="Open Sans"/>
                <a:cs typeface="Open Sans"/>
                <a:sym typeface="Open Sans"/>
              </a:rPr>
              <a:t>What some people think programming is?</a:t>
            </a:r>
            <a:endParaRPr b="1" sz="3000">
              <a:solidFill>
                <a:srgbClr val="FF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4"/>
          <p:cNvSpPr txBox="1"/>
          <p:nvPr>
            <p:ph type="title"/>
          </p:nvPr>
        </p:nvSpPr>
        <p:spPr>
          <a:xfrm>
            <a:off x="293650" y="585725"/>
            <a:ext cx="4877700" cy="1148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2300">
                <a:solidFill>
                  <a:srgbClr val="FF0000"/>
                </a:solidFill>
                <a:latin typeface="Open Sans"/>
                <a:ea typeface="Open Sans"/>
                <a:cs typeface="Open Sans"/>
                <a:sym typeface="Open Sans"/>
              </a:rPr>
              <a:t>What programming actually is?</a:t>
            </a:r>
            <a:endParaRPr b="1" sz="2300">
              <a:solidFill>
                <a:srgbClr val="FF0000"/>
              </a:solidFill>
              <a:latin typeface="Open Sans"/>
              <a:ea typeface="Open Sans"/>
              <a:cs typeface="Open Sans"/>
              <a:sym typeface="Open Sans"/>
            </a:endParaRPr>
          </a:p>
        </p:txBody>
      </p:sp>
      <p:pic>
        <p:nvPicPr>
          <p:cNvPr id="118" name="Google Shape;118;p24"/>
          <p:cNvPicPr preferRelativeResize="0"/>
          <p:nvPr/>
        </p:nvPicPr>
        <p:blipFill>
          <a:blip r:embed="rId3">
            <a:alphaModFix/>
          </a:blip>
          <a:stretch>
            <a:fillRect/>
          </a:stretch>
        </p:blipFill>
        <p:spPr>
          <a:xfrm>
            <a:off x="5449675" y="172725"/>
            <a:ext cx="3521700" cy="4970776"/>
          </a:xfrm>
          <a:prstGeom prst="rect">
            <a:avLst/>
          </a:prstGeom>
          <a:noFill/>
          <a:ln>
            <a:noFill/>
          </a:ln>
        </p:spPr>
      </p:pic>
      <p:sp>
        <p:nvSpPr>
          <p:cNvPr id="119" name="Google Shape;119;p24"/>
          <p:cNvSpPr txBox="1"/>
          <p:nvPr>
            <p:ph type="title"/>
          </p:nvPr>
        </p:nvSpPr>
        <p:spPr>
          <a:xfrm>
            <a:off x="293650" y="1940200"/>
            <a:ext cx="4877700" cy="1148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2000">
                <a:solidFill>
                  <a:srgbClr val="FF0000"/>
                </a:solidFill>
                <a:latin typeface="Open Sans"/>
                <a:ea typeface="Open Sans"/>
                <a:cs typeface="Open Sans"/>
                <a:sym typeface="Open Sans"/>
              </a:rPr>
              <a:t>It’s like a recipe.</a:t>
            </a:r>
            <a:endParaRPr b="1" sz="2000">
              <a:solidFill>
                <a:srgbClr val="FF0000"/>
              </a:solidFill>
              <a:latin typeface="Open Sans"/>
              <a:ea typeface="Open Sans"/>
              <a:cs typeface="Open Sans"/>
              <a:sym typeface="Open Sans"/>
            </a:endParaRPr>
          </a:p>
        </p:txBody>
      </p:sp>
      <p:sp>
        <p:nvSpPr>
          <p:cNvPr id="120" name="Google Shape;120;p24"/>
          <p:cNvSpPr txBox="1"/>
          <p:nvPr>
            <p:ph type="title"/>
          </p:nvPr>
        </p:nvSpPr>
        <p:spPr>
          <a:xfrm>
            <a:off x="390125" y="3182775"/>
            <a:ext cx="4877700" cy="1148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1500">
                <a:solidFill>
                  <a:srgbClr val="FF0000"/>
                </a:solidFill>
                <a:latin typeface="Open Sans"/>
                <a:ea typeface="Open Sans"/>
                <a:cs typeface="Open Sans"/>
                <a:sym typeface="Open Sans"/>
              </a:rPr>
              <a:t>Writing a set of instructions/statements (written in a given programming language) to solve a problem</a:t>
            </a:r>
            <a:endParaRPr b="1" sz="1500">
              <a:solidFill>
                <a:srgbClr val="FF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5"/>
          <p:cNvPicPr preferRelativeResize="0"/>
          <p:nvPr/>
        </p:nvPicPr>
        <p:blipFill>
          <a:blip r:embed="rId3">
            <a:alphaModFix/>
          </a:blip>
          <a:stretch>
            <a:fillRect/>
          </a:stretch>
        </p:blipFill>
        <p:spPr>
          <a:xfrm>
            <a:off x="3100325" y="967973"/>
            <a:ext cx="6043674" cy="3207575"/>
          </a:xfrm>
          <a:prstGeom prst="rect">
            <a:avLst/>
          </a:prstGeom>
          <a:noFill/>
          <a:ln>
            <a:noFill/>
          </a:ln>
        </p:spPr>
      </p:pic>
      <p:sp>
        <p:nvSpPr>
          <p:cNvPr id="126" name="Google Shape;126;p25"/>
          <p:cNvSpPr txBox="1"/>
          <p:nvPr/>
        </p:nvSpPr>
        <p:spPr>
          <a:xfrm>
            <a:off x="148175" y="1183950"/>
            <a:ext cx="3072900" cy="30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Programming languages have the concept of a </a:t>
            </a:r>
            <a:r>
              <a:rPr b="1" lang="en" sz="1700">
                <a:latin typeface="Montserrat"/>
                <a:ea typeface="Montserrat"/>
                <a:cs typeface="Montserrat"/>
                <a:sym typeface="Montserrat"/>
              </a:rPr>
              <a:t>statement</a:t>
            </a:r>
            <a:r>
              <a:rPr lang="en" sz="1700">
                <a:latin typeface="Montserrat"/>
                <a:ea typeface="Montserrat"/>
                <a:cs typeface="Montserrat"/>
                <a:sym typeface="Montserrat"/>
              </a:rPr>
              <a:t>. </a:t>
            </a:r>
            <a:endParaRPr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A </a:t>
            </a:r>
            <a:r>
              <a:rPr b="1" lang="en" sz="1700">
                <a:latin typeface="Montserrat"/>
                <a:ea typeface="Montserrat"/>
                <a:cs typeface="Montserrat"/>
                <a:sym typeface="Montserrat"/>
              </a:rPr>
              <a:t>statement </a:t>
            </a:r>
            <a:r>
              <a:rPr lang="en" sz="1700">
                <a:latin typeface="Montserrat"/>
                <a:ea typeface="Montserrat"/>
                <a:cs typeface="Montserrat"/>
                <a:sym typeface="Montserrat"/>
              </a:rPr>
              <a:t>is a command that the programmer gives to the computer</a:t>
            </a:r>
            <a:endParaRPr sz="17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6"/>
          <p:cNvPicPr preferRelativeResize="0"/>
          <p:nvPr/>
        </p:nvPicPr>
        <p:blipFill>
          <a:blip r:embed="rId3">
            <a:alphaModFix/>
          </a:blip>
          <a:stretch>
            <a:fillRect/>
          </a:stretch>
        </p:blipFill>
        <p:spPr>
          <a:xfrm>
            <a:off x="1667400" y="2373425"/>
            <a:ext cx="6076950" cy="2343150"/>
          </a:xfrm>
          <a:prstGeom prst="rect">
            <a:avLst/>
          </a:prstGeom>
          <a:noFill/>
          <a:ln>
            <a:noFill/>
          </a:ln>
        </p:spPr>
      </p:pic>
      <p:sp>
        <p:nvSpPr>
          <p:cNvPr id="132" name="Google Shape;132;p26"/>
          <p:cNvSpPr txBox="1"/>
          <p:nvPr>
            <p:ph type="title"/>
          </p:nvPr>
        </p:nvSpPr>
        <p:spPr>
          <a:xfrm>
            <a:off x="152400" y="393150"/>
            <a:ext cx="8839200" cy="16617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000">
                <a:solidFill>
                  <a:srgbClr val="FF0000"/>
                </a:solidFill>
                <a:latin typeface="Open Sans"/>
                <a:ea typeface="Open Sans"/>
                <a:cs typeface="Open Sans"/>
                <a:sym typeface="Open Sans"/>
              </a:rPr>
              <a:t>MAIN TYPE OF STATEMENTS IN PROGRAMMING</a:t>
            </a:r>
            <a:endParaRPr b="1" sz="3000">
              <a:solidFill>
                <a:srgbClr val="FF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213100" y="11661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Exercise 1</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Using </a:t>
            </a:r>
            <a:r>
              <a:rPr b="1" lang="en" sz="3600">
                <a:solidFill>
                  <a:srgbClr val="FF0000"/>
                </a:solidFill>
                <a:latin typeface="Open Sans"/>
                <a:ea typeface="Open Sans"/>
                <a:cs typeface="Open Sans"/>
                <a:sym typeface="Open Sans"/>
              </a:rPr>
              <a:t>Pseudo</a:t>
            </a:r>
            <a:r>
              <a:rPr b="1" lang="en" sz="3600">
                <a:solidFill>
                  <a:srgbClr val="FF0000"/>
                </a:solidFill>
                <a:latin typeface="Open Sans"/>
                <a:ea typeface="Open Sans"/>
                <a:cs typeface="Open Sans"/>
                <a:sym typeface="Open Sans"/>
              </a:rPr>
              <a:t> Code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Write a program to calculate the sum of two numbers?</a:t>
            </a:r>
            <a:endParaRPr b="1"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txBox="1"/>
          <p:nvPr>
            <p:ph type="title"/>
          </p:nvPr>
        </p:nvSpPr>
        <p:spPr>
          <a:xfrm>
            <a:off x="311700" y="170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ANSWER SHEET</a:t>
            </a:r>
            <a:endParaRPr sz="2400">
              <a:solidFill>
                <a:srgbClr val="FF0000"/>
              </a:solidFill>
              <a:latin typeface="Montserrat"/>
              <a:ea typeface="Montserrat"/>
              <a:cs typeface="Montserrat"/>
              <a:sym typeface="Montserrat"/>
            </a:endParaRPr>
          </a:p>
        </p:txBody>
      </p:sp>
      <p:pic>
        <p:nvPicPr>
          <p:cNvPr id="143" name="Google Shape;143;p28"/>
          <p:cNvPicPr preferRelativeResize="0"/>
          <p:nvPr/>
        </p:nvPicPr>
        <p:blipFill>
          <a:blip r:embed="rId3">
            <a:alphaModFix/>
          </a:blip>
          <a:stretch>
            <a:fillRect/>
          </a:stretch>
        </p:blipFill>
        <p:spPr>
          <a:xfrm>
            <a:off x="4965763" y="863538"/>
            <a:ext cx="3952875" cy="2752725"/>
          </a:xfrm>
          <a:prstGeom prst="rect">
            <a:avLst/>
          </a:prstGeom>
          <a:noFill/>
          <a:ln>
            <a:noFill/>
          </a:ln>
        </p:spPr>
      </p:pic>
      <p:sp>
        <p:nvSpPr>
          <p:cNvPr id="144" name="Google Shape;144;p28"/>
          <p:cNvSpPr txBox="1"/>
          <p:nvPr>
            <p:ph idx="1" type="body"/>
          </p:nvPr>
        </p:nvSpPr>
        <p:spPr>
          <a:xfrm>
            <a:off x="311700" y="863550"/>
            <a:ext cx="4896300" cy="402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Ask the user to enter the first number</a:t>
            </a:r>
            <a:endParaRPr>
              <a:solidFill>
                <a:srgbClr val="303030"/>
              </a:solidFill>
              <a:latin typeface="Montserrat"/>
              <a:ea typeface="Montserrat"/>
              <a:cs typeface="Montserrat"/>
              <a:sym typeface="Montserrat"/>
            </a:endParaRPr>
          </a:p>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Capture the first number from the user and </a:t>
            </a:r>
            <a:r>
              <a:rPr b="1" lang="en">
                <a:solidFill>
                  <a:srgbClr val="303030"/>
                </a:solidFill>
                <a:latin typeface="Montserrat"/>
                <a:ea typeface="Montserrat"/>
                <a:cs typeface="Montserrat"/>
                <a:sym typeface="Montserrat"/>
              </a:rPr>
              <a:t>store it in memory.</a:t>
            </a:r>
            <a:endParaRPr b="1">
              <a:solidFill>
                <a:srgbClr val="303030"/>
              </a:solidFill>
              <a:latin typeface="Montserrat"/>
              <a:ea typeface="Montserrat"/>
              <a:cs typeface="Montserrat"/>
              <a:sym typeface="Montserrat"/>
            </a:endParaRPr>
          </a:p>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Ask the user to enter the second number</a:t>
            </a:r>
            <a:endParaRPr>
              <a:solidFill>
                <a:srgbClr val="303030"/>
              </a:solidFill>
              <a:latin typeface="Montserrat"/>
              <a:ea typeface="Montserrat"/>
              <a:cs typeface="Montserrat"/>
              <a:sym typeface="Montserrat"/>
            </a:endParaRPr>
          </a:p>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Capture the second </a:t>
            </a:r>
            <a:r>
              <a:rPr lang="en">
                <a:solidFill>
                  <a:srgbClr val="303030"/>
                </a:solidFill>
                <a:latin typeface="Montserrat"/>
                <a:ea typeface="Montserrat"/>
                <a:cs typeface="Montserrat"/>
                <a:sym typeface="Montserrat"/>
              </a:rPr>
              <a:t>number</a:t>
            </a:r>
            <a:r>
              <a:rPr lang="en">
                <a:solidFill>
                  <a:srgbClr val="303030"/>
                </a:solidFill>
                <a:latin typeface="Montserrat"/>
                <a:ea typeface="Montserrat"/>
                <a:cs typeface="Montserrat"/>
                <a:sym typeface="Montserrat"/>
              </a:rPr>
              <a:t> from the user and</a:t>
            </a:r>
            <a:r>
              <a:rPr b="1" lang="en">
                <a:solidFill>
                  <a:srgbClr val="303030"/>
                </a:solidFill>
                <a:latin typeface="Montserrat"/>
                <a:ea typeface="Montserrat"/>
                <a:cs typeface="Montserrat"/>
                <a:sym typeface="Montserrat"/>
              </a:rPr>
              <a:t> store it in memory.</a:t>
            </a:r>
            <a:endParaRPr b="1">
              <a:solidFill>
                <a:srgbClr val="303030"/>
              </a:solidFill>
              <a:latin typeface="Montserrat"/>
              <a:ea typeface="Montserrat"/>
              <a:cs typeface="Montserrat"/>
              <a:sym typeface="Montserrat"/>
            </a:endParaRPr>
          </a:p>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Calculate the sum (first number + second number)</a:t>
            </a:r>
            <a:endParaRPr>
              <a:solidFill>
                <a:srgbClr val="303030"/>
              </a:solidFill>
              <a:latin typeface="Montserrat"/>
              <a:ea typeface="Montserrat"/>
              <a:cs typeface="Montserrat"/>
              <a:sym typeface="Montserrat"/>
            </a:endParaRPr>
          </a:p>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Display the answer to the user.</a:t>
            </a:r>
            <a:endParaRPr>
              <a:solidFill>
                <a:srgbClr val="30303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9"/>
          <p:cNvSpPr txBox="1"/>
          <p:nvPr>
            <p:ph type="title"/>
          </p:nvPr>
        </p:nvSpPr>
        <p:spPr>
          <a:xfrm>
            <a:off x="213100" y="11661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Exercise 2</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Using Pseudo Code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Write a program to find the area of a rectangle</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311700" y="170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Montserrat"/>
                <a:ea typeface="Montserrat"/>
                <a:cs typeface="Montserrat"/>
                <a:sym typeface="Montserrat"/>
              </a:rPr>
              <a:t>ANSWER SHEET</a:t>
            </a:r>
            <a:endParaRPr sz="2400">
              <a:solidFill>
                <a:srgbClr val="FF0000"/>
              </a:solidFill>
              <a:latin typeface="Montserrat"/>
              <a:ea typeface="Montserrat"/>
              <a:cs typeface="Montserrat"/>
              <a:sym typeface="Montserrat"/>
            </a:endParaRPr>
          </a:p>
        </p:txBody>
      </p:sp>
      <p:pic>
        <p:nvPicPr>
          <p:cNvPr id="155" name="Google Shape;155;p30"/>
          <p:cNvPicPr preferRelativeResize="0"/>
          <p:nvPr/>
        </p:nvPicPr>
        <p:blipFill>
          <a:blip r:embed="rId3">
            <a:alphaModFix/>
          </a:blip>
          <a:stretch>
            <a:fillRect/>
          </a:stretch>
        </p:blipFill>
        <p:spPr>
          <a:xfrm>
            <a:off x="4965763" y="863538"/>
            <a:ext cx="3952875" cy="2752725"/>
          </a:xfrm>
          <a:prstGeom prst="rect">
            <a:avLst/>
          </a:prstGeom>
          <a:noFill/>
          <a:ln>
            <a:noFill/>
          </a:ln>
        </p:spPr>
      </p:pic>
      <p:sp>
        <p:nvSpPr>
          <p:cNvPr id="156" name="Google Shape;156;p30"/>
          <p:cNvSpPr txBox="1"/>
          <p:nvPr>
            <p:ph idx="1" type="body"/>
          </p:nvPr>
        </p:nvSpPr>
        <p:spPr>
          <a:xfrm>
            <a:off x="311700" y="863550"/>
            <a:ext cx="4896300" cy="402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Ask the user to enter the length of the rectangle -prompt</a:t>
            </a:r>
            <a:endParaRPr>
              <a:solidFill>
                <a:srgbClr val="303030"/>
              </a:solidFill>
              <a:latin typeface="Montserrat"/>
              <a:ea typeface="Montserrat"/>
              <a:cs typeface="Montserrat"/>
              <a:sym typeface="Montserrat"/>
            </a:endParaRPr>
          </a:p>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Capture the length from the user. -input</a:t>
            </a:r>
            <a:endParaRPr>
              <a:solidFill>
                <a:srgbClr val="303030"/>
              </a:solidFill>
              <a:latin typeface="Montserrat"/>
              <a:ea typeface="Montserrat"/>
              <a:cs typeface="Montserrat"/>
              <a:sym typeface="Montserrat"/>
            </a:endParaRPr>
          </a:p>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Ask the user to enter the width of the rectangle - prompt</a:t>
            </a:r>
            <a:endParaRPr>
              <a:solidFill>
                <a:srgbClr val="303030"/>
              </a:solidFill>
              <a:latin typeface="Montserrat"/>
              <a:ea typeface="Montserrat"/>
              <a:cs typeface="Montserrat"/>
              <a:sym typeface="Montserrat"/>
            </a:endParaRPr>
          </a:p>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Capture the width from the user. -input</a:t>
            </a:r>
            <a:endParaRPr>
              <a:solidFill>
                <a:srgbClr val="303030"/>
              </a:solidFill>
              <a:latin typeface="Montserrat"/>
              <a:ea typeface="Montserrat"/>
              <a:cs typeface="Montserrat"/>
              <a:sym typeface="Montserrat"/>
            </a:endParaRPr>
          </a:p>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Calculate the area (length * width) - processing</a:t>
            </a:r>
            <a:endParaRPr>
              <a:solidFill>
                <a:srgbClr val="303030"/>
              </a:solidFill>
              <a:latin typeface="Montserrat"/>
              <a:ea typeface="Montserrat"/>
              <a:cs typeface="Montserrat"/>
              <a:sym typeface="Montserrat"/>
            </a:endParaRPr>
          </a:p>
          <a:p>
            <a:pPr indent="-342900" lvl="0" marL="457200" rtl="0" algn="l">
              <a:spcBef>
                <a:spcPts val="0"/>
              </a:spcBef>
              <a:spcAft>
                <a:spcPts val="0"/>
              </a:spcAft>
              <a:buClr>
                <a:srgbClr val="303030"/>
              </a:buClr>
              <a:buSzPts val="1800"/>
              <a:buFont typeface="Montserrat"/>
              <a:buAutoNum type="arabicPeriod"/>
            </a:pPr>
            <a:r>
              <a:rPr lang="en">
                <a:solidFill>
                  <a:srgbClr val="303030"/>
                </a:solidFill>
                <a:latin typeface="Montserrat"/>
                <a:ea typeface="Montserrat"/>
                <a:cs typeface="Montserrat"/>
                <a:sym typeface="Montserrat"/>
              </a:rPr>
              <a:t>Output to the user. -output</a:t>
            </a:r>
            <a:endParaRPr>
              <a:solidFill>
                <a:srgbClr val="30303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311700" y="736875"/>
            <a:ext cx="8520600" cy="30201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700">
                <a:solidFill>
                  <a:srgbClr val="FF0000"/>
                </a:solidFill>
                <a:latin typeface="Open Sans"/>
                <a:ea typeface="Open Sans"/>
                <a:cs typeface="Open Sans"/>
                <a:sym typeface="Open Sans"/>
              </a:rPr>
              <a:t>PROGRAMMING FUNDAMENTALS</a:t>
            </a:r>
            <a:endParaRPr b="1" sz="37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700">
                <a:solidFill>
                  <a:srgbClr val="FF0000"/>
                </a:solidFill>
                <a:latin typeface="Open Sans"/>
                <a:ea typeface="Open Sans"/>
                <a:cs typeface="Open Sans"/>
                <a:sym typeface="Open Sans"/>
              </a:rPr>
              <a:t>(Input, Output, Expressions,Operators)</a:t>
            </a:r>
            <a:endParaRPr b="1" sz="3700">
              <a:solidFill>
                <a:srgbClr val="FF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1659075"/>
            <a:ext cx="8520600" cy="10173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AGENDA</a:t>
            </a:r>
            <a:endParaRPr sz="480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ph type="title"/>
          </p:nvPr>
        </p:nvSpPr>
        <p:spPr>
          <a:xfrm>
            <a:off x="311700" y="149277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INPUT</a:t>
            </a:r>
            <a:endParaRPr b="1" sz="4800">
              <a:solidFill>
                <a:srgbClr val="FF0000"/>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343925" y="1085175"/>
            <a:ext cx="8314500" cy="13011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1600">
                <a:solidFill>
                  <a:srgbClr val="FF0000"/>
                </a:solidFill>
                <a:latin typeface="Open Sans"/>
                <a:ea typeface="Open Sans"/>
                <a:cs typeface="Open Sans"/>
                <a:sym typeface="Open Sans"/>
              </a:rPr>
              <a:t>An input statement is a portion of a program that instructs a computer how to read data. It </a:t>
            </a:r>
            <a:r>
              <a:rPr b="1" lang="en" sz="1600">
                <a:solidFill>
                  <a:srgbClr val="FF0000"/>
                </a:solidFill>
                <a:latin typeface="Open Sans"/>
                <a:ea typeface="Open Sans"/>
                <a:cs typeface="Open Sans"/>
                <a:sym typeface="Open Sans"/>
              </a:rPr>
              <a:t>specifically</a:t>
            </a:r>
            <a:r>
              <a:rPr b="1" lang="en" sz="1600">
                <a:solidFill>
                  <a:srgbClr val="FF0000"/>
                </a:solidFill>
                <a:latin typeface="Open Sans"/>
                <a:ea typeface="Open Sans"/>
                <a:cs typeface="Open Sans"/>
                <a:sym typeface="Open Sans"/>
              </a:rPr>
              <a:t>  pertains to gathering data from an input device.</a:t>
            </a:r>
            <a:endParaRPr b="1" sz="16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1600">
              <a:solidFill>
                <a:srgbClr val="FF0000"/>
              </a:solidFill>
              <a:latin typeface="Open Sans"/>
              <a:ea typeface="Open Sans"/>
              <a:cs typeface="Open Sans"/>
              <a:sym typeface="Open Sans"/>
            </a:endParaRPr>
          </a:p>
        </p:txBody>
      </p:sp>
      <p:sp>
        <p:nvSpPr>
          <p:cNvPr id="172" name="Google Shape;172;p33"/>
          <p:cNvSpPr txBox="1"/>
          <p:nvPr/>
        </p:nvSpPr>
        <p:spPr>
          <a:xfrm>
            <a:off x="419225" y="2241100"/>
            <a:ext cx="8314500" cy="911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2350">
                <a:solidFill>
                  <a:schemeClr val="dk1"/>
                </a:solidFill>
                <a:highlight>
                  <a:srgbClr val="FFFFFE"/>
                </a:highlight>
                <a:latin typeface="Courier New"/>
                <a:ea typeface="Courier New"/>
                <a:cs typeface="Courier New"/>
                <a:sym typeface="Courier New"/>
              </a:rPr>
              <a:t>prompt</a:t>
            </a:r>
            <a:r>
              <a:rPr lang="en" sz="2350">
                <a:solidFill>
                  <a:schemeClr val="dk1"/>
                </a:solidFill>
                <a:highlight>
                  <a:srgbClr val="FFFFFE"/>
                </a:highlight>
                <a:latin typeface="Courier New"/>
                <a:ea typeface="Courier New"/>
                <a:cs typeface="Courier New"/>
                <a:sym typeface="Courier New"/>
              </a:rPr>
              <a:t>("Hi, what is your name");</a:t>
            </a:r>
            <a:endParaRPr sz="2350">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4"/>
          <p:cNvSpPr txBox="1"/>
          <p:nvPr>
            <p:ph type="title"/>
          </p:nvPr>
        </p:nvSpPr>
        <p:spPr>
          <a:xfrm>
            <a:off x="311700" y="149277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OUTPUT</a:t>
            </a:r>
            <a:endParaRPr b="1" sz="4800">
              <a:solidFill>
                <a:srgbClr val="FF0000"/>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343925" y="1085175"/>
            <a:ext cx="8314500" cy="13011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1600">
                <a:solidFill>
                  <a:srgbClr val="FF0000"/>
                </a:solidFill>
                <a:latin typeface="Open Sans"/>
                <a:ea typeface="Open Sans"/>
                <a:cs typeface="Open Sans"/>
                <a:sym typeface="Open Sans"/>
              </a:rPr>
              <a:t>An output statement is a portion of a program that instructs a computer how to display information. It specifically  pertains to sending information to an input device.</a:t>
            </a:r>
            <a:endParaRPr b="1" sz="16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1600">
              <a:solidFill>
                <a:srgbClr val="FF0000"/>
              </a:solidFill>
              <a:latin typeface="Open Sans"/>
              <a:ea typeface="Open Sans"/>
              <a:cs typeface="Open Sans"/>
              <a:sym typeface="Open Sans"/>
            </a:endParaRPr>
          </a:p>
        </p:txBody>
      </p:sp>
      <p:sp>
        <p:nvSpPr>
          <p:cNvPr id="183" name="Google Shape;183;p35"/>
          <p:cNvSpPr txBox="1"/>
          <p:nvPr/>
        </p:nvSpPr>
        <p:spPr>
          <a:xfrm>
            <a:off x="414750" y="2504025"/>
            <a:ext cx="8314500" cy="911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2350">
                <a:solidFill>
                  <a:schemeClr val="dk1"/>
                </a:solidFill>
                <a:highlight>
                  <a:srgbClr val="FFFFFE"/>
                </a:highlight>
                <a:latin typeface="Courier New"/>
                <a:ea typeface="Courier New"/>
                <a:cs typeface="Courier New"/>
                <a:sym typeface="Courier New"/>
              </a:rPr>
              <a:t>console.log</a:t>
            </a:r>
            <a:r>
              <a:rPr lang="en" sz="2350">
                <a:solidFill>
                  <a:schemeClr val="dk1"/>
                </a:solidFill>
                <a:highlight>
                  <a:srgbClr val="FFFFFE"/>
                </a:highlight>
                <a:latin typeface="Courier New"/>
                <a:ea typeface="Courier New"/>
                <a:cs typeface="Courier New"/>
                <a:sym typeface="Courier New"/>
              </a:rPr>
              <a:t>("Programming using JavaScript");</a:t>
            </a:r>
            <a:endParaRPr sz="2350">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type="title"/>
          </p:nvPr>
        </p:nvSpPr>
        <p:spPr>
          <a:xfrm>
            <a:off x="311700" y="149277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EXPRESSIONS</a:t>
            </a:r>
            <a:endParaRPr b="1" sz="4800">
              <a:solidFill>
                <a:srgbClr val="FF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343925" y="1085175"/>
            <a:ext cx="8314500" cy="13011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1600">
                <a:solidFill>
                  <a:srgbClr val="FF0000"/>
                </a:solidFill>
                <a:latin typeface="Open Sans"/>
                <a:ea typeface="Open Sans"/>
                <a:cs typeface="Open Sans"/>
                <a:sym typeface="Open Sans"/>
              </a:rPr>
              <a:t>An expression is any valid unit of code that resolves to a value.</a:t>
            </a:r>
            <a:endParaRPr b="1" sz="1600">
              <a:solidFill>
                <a:srgbClr val="FF0000"/>
              </a:solidFill>
              <a:latin typeface="Open Sans"/>
              <a:ea typeface="Open Sans"/>
              <a:cs typeface="Open Sans"/>
              <a:sym typeface="Open Sans"/>
            </a:endParaRPr>
          </a:p>
          <a:p>
            <a:pPr indent="0" lvl="0" marL="0" rtl="0" algn="just">
              <a:lnSpc>
                <a:spcPct val="150000"/>
              </a:lnSpc>
              <a:spcBef>
                <a:spcPts val="1000"/>
              </a:spcBef>
              <a:spcAft>
                <a:spcPts val="0"/>
              </a:spcAft>
              <a:buClr>
                <a:schemeClr val="dk1"/>
              </a:buClr>
              <a:buSzPts val="1100"/>
              <a:buFont typeface="Arial"/>
              <a:buNone/>
            </a:pPr>
            <a:r>
              <a:t/>
            </a:r>
            <a:endParaRPr b="1" sz="1600">
              <a:solidFill>
                <a:srgbClr val="FF0000"/>
              </a:solidFill>
              <a:latin typeface="Open Sans"/>
              <a:ea typeface="Open Sans"/>
              <a:cs typeface="Open Sans"/>
              <a:sym typeface="Open Sans"/>
            </a:endParaRPr>
          </a:p>
        </p:txBody>
      </p:sp>
      <p:sp>
        <p:nvSpPr>
          <p:cNvPr id="194" name="Google Shape;194;p37"/>
          <p:cNvSpPr txBox="1"/>
          <p:nvPr/>
        </p:nvSpPr>
        <p:spPr>
          <a:xfrm>
            <a:off x="414750" y="2027475"/>
            <a:ext cx="8314500" cy="2525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2350">
                <a:solidFill>
                  <a:schemeClr val="dk1"/>
                </a:solidFill>
                <a:highlight>
                  <a:srgbClr val="FFFFFE"/>
                </a:highlight>
                <a:latin typeface="Courier New"/>
                <a:ea typeface="Courier New"/>
                <a:cs typeface="Courier New"/>
                <a:sym typeface="Courier New"/>
              </a:rPr>
              <a:t>Example of Arithmetic Expressions : </a:t>
            </a:r>
            <a:endParaRPr sz="23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2350">
                <a:solidFill>
                  <a:schemeClr val="dk1"/>
                </a:solidFill>
                <a:highlight>
                  <a:srgbClr val="FFFFFE"/>
                </a:highlight>
                <a:latin typeface="Courier New"/>
                <a:ea typeface="Courier New"/>
                <a:cs typeface="Courier New"/>
                <a:sym typeface="Courier New"/>
              </a:rPr>
              <a:t>5 + 6</a:t>
            </a:r>
            <a:endParaRPr sz="23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2350">
                <a:solidFill>
                  <a:schemeClr val="dk1"/>
                </a:solidFill>
                <a:highlight>
                  <a:srgbClr val="FFFFFE"/>
                </a:highlight>
                <a:latin typeface="Courier New"/>
                <a:ea typeface="Courier New"/>
                <a:cs typeface="Courier New"/>
                <a:sym typeface="Courier New"/>
              </a:rPr>
              <a:t>7- 9</a:t>
            </a:r>
            <a:endParaRPr sz="23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350">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8"/>
          <p:cNvSpPr txBox="1"/>
          <p:nvPr>
            <p:ph type="title"/>
          </p:nvPr>
        </p:nvSpPr>
        <p:spPr>
          <a:xfrm>
            <a:off x="311700" y="149277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ARITHMETIC  OPERATORS</a:t>
            </a:r>
            <a:endParaRPr b="1" sz="4800">
              <a:solidFill>
                <a:srgbClr val="FF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Arithmetic Operators</a:t>
            </a:r>
            <a:endParaRPr b="1" sz="2400">
              <a:solidFill>
                <a:srgbClr val="FF0000"/>
              </a:solidFill>
              <a:latin typeface="Open Sans"/>
              <a:ea typeface="Open Sans"/>
              <a:cs typeface="Open Sans"/>
              <a:sym typeface="Open Sans"/>
            </a:endParaRPr>
          </a:p>
        </p:txBody>
      </p:sp>
      <p:graphicFrame>
        <p:nvGraphicFramePr>
          <p:cNvPr id="205" name="Google Shape;205;p39"/>
          <p:cNvGraphicFramePr/>
          <p:nvPr/>
        </p:nvGraphicFramePr>
        <p:xfrm>
          <a:off x="516000" y="1047750"/>
          <a:ext cx="3000000" cy="3000000"/>
        </p:xfrm>
        <a:graphic>
          <a:graphicData uri="http://schemas.openxmlformats.org/drawingml/2006/table">
            <a:tbl>
              <a:tblPr>
                <a:noFill/>
                <a:tableStyleId>{32F25557-2E50-46BE-8F48-DA6E2468DD74}</a:tableStyleId>
              </a:tblPr>
              <a:tblGrid>
                <a:gridCol w="3619500"/>
                <a:gridCol w="3619500"/>
              </a:tblGrid>
              <a:tr h="595825">
                <a:tc>
                  <a:txBody>
                    <a:bodyPr/>
                    <a:lstStyle/>
                    <a:p>
                      <a:pPr indent="0" lvl="0" marL="0" rtl="0" algn="ctr">
                        <a:spcBef>
                          <a:spcPts val="0"/>
                        </a:spcBef>
                        <a:spcAft>
                          <a:spcPts val="0"/>
                        </a:spcAft>
                        <a:buNone/>
                      </a:pPr>
                      <a:r>
                        <a:rPr b="1" lang="en" sz="1600">
                          <a:latin typeface="Montserrat"/>
                          <a:ea typeface="Montserrat"/>
                          <a:cs typeface="Montserrat"/>
                          <a:sym typeface="Montserrat"/>
                        </a:rPr>
                        <a:t>Operator</a:t>
                      </a:r>
                      <a:endParaRPr b="1" sz="160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600">
                          <a:latin typeface="Montserrat"/>
                          <a:ea typeface="Montserrat"/>
                          <a:cs typeface="Montserrat"/>
                          <a:sym typeface="Montserrat"/>
                        </a:rPr>
                        <a:t>Symbol</a:t>
                      </a:r>
                      <a:endParaRPr b="1" sz="1600">
                        <a:latin typeface="Montserrat"/>
                        <a:ea typeface="Montserrat"/>
                        <a:cs typeface="Montserrat"/>
                        <a:sym typeface="Montserrat"/>
                      </a:endParaRPr>
                    </a:p>
                  </a:txBody>
                  <a:tcPr marT="91425" marB="91425" marR="91425" marL="91425"/>
                </a:tc>
              </a:tr>
              <a:tr h="619625">
                <a:tc>
                  <a:txBody>
                    <a:bodyPr/>
                    <a:lstStyle/>
                    <a:p>
                      <a:pPr indent="0" lvl="0" marL="0" rtl="0" algn="l">
                        <a:spcBef>
                          <a:spcPts val="0"/>
                        </a:spcBef>
                        <a:spcAft>
                          <a:spcPts val="0"/>
                        </a:spcAft>
                        <a:buNone/>
                      </a:pPr>
                      <a:r>
                        <a:rPr lang="en" sz="1600">
                          <a:latin typeface="Montserrat"/>
                          <a:ea typeface="Montserrat"/>
                          <a:cs typeface="Montserrat"/>
                          <a:sym typeface="Montserrat"/>
                        </a:rPr>
                        <a:t>Addition</a:t>
                      </a:r>
                      <a:endParaRPr sz="16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600">
                          <a:latin typeface="Montserrat"/>
                          <a:ea typeface="Montserrat"/>
                          <a:cs typeface="Montserrat"/>
                          <a:sym typeface="Montserrat"/>
                        </a:rPr>
                        <a:t> +</a:t>
                      </a:r>
                      <a:endParaRPr sz="1600">
                        <a:latin typeface="Montserrat"/>
                        <a:ea typeface="Montserrat"/>
                        <a:cs typeface="Montserrat"/>
                        <a:sym typeface="Montserrat"/>
                      </a:endParaRPr>
                    </a:p>
                  </a:txBody>
                  <a:tcPr marT="91425" marB="91425" marR="91425" marL="91425"/>
                </a:tc>
              </a:tr>
              <a:tr h="595825">
                <a:tc>
                  <a:txBody>
                    <a:bodyPr/>
                    <a:lstStyle/>
                    <a:p>
                      <a:pPr indent="0" lvl="0" marL="0" rtl="0" algn="l">
                        <a:spcBef>
                          <a:spcPts val="0"/>
                        </a:spcBef>
                        <a:spcAft>
                          <a:spcPts val="0"/>
                        </a:spcAft>
                        <a:buNone/>
                      </a:pPr>
                      <a:r>
                        <a:rPr lang="en" sz="1600">
                          <a:latin typeface="Montserrat"/>
                          <a:ea typeface="Montserrat"/>
                          <a:cs typeface="Montserrat"/>
                          <a:sym typeface="Montserrat"/>
                        </a:rPr>
                        <a:t>Subtraction</a:t>
                      </a:r>
                      <a:endParaRPr sz="16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600">
                          <a:latin typeface="Montserrat"/>
                          <a:ea typeface="Montserrat"/>
                          <a:cs typeface="Montserrat"/>
                          <a:sym typeface="Montserrat"/>
                        </a:rPr>
                        <a:t>-</a:t>
                      </a:r>
                      <a:endParaRPr sz="1600">
                        <a:latin typeface="Montserrat"/>
                        <a:ea typeface="Montserrat"/>
                        <a:cs typeface="Montserrat"/>
                        <a:sym typeface="Montserrat"/>
                      </a:endParaRPr>
                    </a:p>
                  </a:txBody>
                  <a:tcPr marT="91425" marB="91425" marR="91425" marL="91425"/>
                </a:tc>
              </a:tr>
              <a:tr h="595825">
                <a:tc>
                  <a:txBody>
                    <a:bodyPr/>
                    <a:lstStyle/>
                    <a:p>
                      <a:pPr indent="0" lvl="0" marL="0" rtl="0" algn="l">
                        <a:spcBef>
                          <a:spcPts val="0"/>
                        </a:spcBef>
                        <a:spcAft>
                          <a:spcPts val="0"/>
                        </a:spcAft>
                        <a:buNone/>
                      </a:pPr>
                      <a:r>
                        <a:rPr lang="en" sz="1800">
                          <a:latin typeface="Montserrat"/>
                          <a:ea typeface="Montserrat"/>
                          <a:cs typeface="Montserrat"/>
                          <a:sym typeface="Montserrat"/>
                        </a:rPr>
                        <a:t>Division</a:t>
                      </a:r>
                      <a:endParaRPr sz="18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600">
                          <a:latin typeface="Montserrat"/>
                          <a:ea typeface="Montserrat"/>
                          <a:cs typeface="Montserrat"/>
                          <a:sym typeface="Montserrat"/>
                        </a:rPr>
                        <a:t>/    </a:t>
                      </a:r>
                      <a:endParaRPr sz="1600">
                        <a:latin typeface="Montserrat"/>
                        <a:ea typeface="Montserrat"/>
                        <a:cs typeface="Montserrat"/>
                        <a:sym typeface="Montserrat"/>
                      </a:endParaRPr>
                    </a:p>
                  </a:txBody>
                  <a:tcPr marT="91425" marB="91425" marR="91425" marL="91425"/>
                </a:tc>
              </a:tr>
              <a:tr h="595825">
                <a:tc>
                  <a:txBody>
                    <a:bodyPr/>
                    <a:lstStyle/>
                    <a:p>
                      <a:pPr indent="0" lvl="0" marL="0" rtl="0" algn="l">
                        <a:spcBef>
                          <a:spcPts val="0"/>
                        </a:spcBef>
                        <a:spcAft>
                          <a:spcPts val="0"/>
                        </a:spcAft>
                        <a:buNone/>
                      </a:pPr>
                      <a:r>
                        <a:rPr lang="en" sz="1600">
                          <a:latin typeface="Montserrat"/>
                          <a:ea typeface="Montserrat"/>
                          <a:cs typeface="Montserrat"/>
                          <a:sym typeface="Montserrat"/>
                        </a:rPr>
                        <a:t>Multiplication</a:t>
                      </a:r>
                      <a:endParaRPr sz="16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600">
                          <a:latin typeface="Montserrat"/>
                          <a:ea typeface="Montserrat"/>
                          <a:cs typeface="Montserrat"/>
                          <a:sym typeface="Montserrat"/>
                        </a:rPr>
                        <a:t>*</a:t>
                      </a:r>
                      <a:endParaRPr sz="1600">
                        <a:latin typeface="Montserrat"/>
                        <a:ea typeface="Montserrat"/>
                        <a:cs typeface="Montserrat"/>
                        <a:sym typeface="Montserrat"/>
                      </a:endParaRPr>
                    </a:p>
                  </a:txBody>
                  <a:tcPr marT="91425" marB="91425" marR="91425" marL="91425"/>
                </a:tc>
              </a:tr>
              <a:tr h="595825">
                <a:tc>
                  <a:txBody>
                    <a:bodyPr/>
                    <a:lstStyle/>
                    <a:p>
                      <a:pPr indent="0" lvl="0" marL="0" rtl="0" algn="l">
                        <a:spcBef>
                          <a:spcPts val="0"/>
                        </a:spcBef>
                        <a:spcAft>
                          <a:spcPts val="0"/>
                        </a:spcAft>
                        <a:buNone/>
                      </a:pPr>
                      <a:r>
                        <a:rPr lang="en" sz="1600">
                          <a:latin typeface="Montserrat"/>
                          <a:ea typeface="Montserrat"/>
                          <a:cs typeface="Montserrat"/>
                          <a:sym typeface="Montserrat"/>
                        </a:rPr>
                        <a:t>Modulus (</a:t>
                      </a:r>
                      <a:r>
                        <a:rPr lang="en" sz="1600">
                          <a:latin typeface="Montserrat"/>
                          <a:ea typeface="Montserrat"/>
                          <a:cs typeface="Montserrat"/>
                          <a:sym typeface="Montserrat"/>
                        </a:rPr>
                        <a:t>Remainder</a:t>
                      </a:r>
                      <a:r>
                        <a:rPr lang="en" sz="1600">
                          <a:latin typeface="Montserrat"/>
                          <a:ea typeface="Montserrat"/>
                          <a:cs typeface="Montserrat"/>
                          <a:sym typeface="Montserrat"/>
                        </a:rPr>
                        <a:t> operator)</a:t>
                      </a:r>
                      <a:endParaRPr sz="16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600">
                          <a:latin typeface="Montserrat"/>
                          <a:ea typeface="Montserrat"/>
                          <a:cs typeface="Montserrat"/>
                          <a:sym typeface="Montserrat"/>
                        </a:rPr>
                        <a:t>%</a:t>
                      </a:r>
                      <a:endParaRPr sz="16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311700" y="20699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Variables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 variable is a name memory location that stores a single value of a particular type that can change</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211" name="Google Shape;211;p40"/>
          <p:cNvPicPr preferRelativeResize="0"/>
          <p:nvPr/>
        </p:nvPicPr>
        <p:blipFill>
          <a:blip r:embed="rId3">
            <a:alphaModFix/>
          </a:blip>
          <a:stretch>
            <a:fillRect/>
          </a:stretch>
        </p:blipFill>
        <p:spPr>
          <a:xfrm>
            <a:off x="3140238" y="168500"/>
            <a:ext cx="2863513" cy="2000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1"/>
          <p:cNvSpPr txBox="1"/>
          <p:nvPr>
            <p:ph type="title"/>
          </p:nvPr>
        </p:nvSpPr>
        <p:spPr>
          <a:xfrm>
            <a:off x="343925" y="1161375"/>
            <a:ext cx="3693600" cy="9111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1600">
                <a:solidFill>
                  <a:srgbClr val="FF0000"/>
                </a:solidFill>
                <a:latin typeface="Open Sans"/>
                <a:ea typeface="Open Sans"/>
                <a:cs typeface="Open Sans"/>
                <a:sym typeface="Open Sans"/>
              </a:rPr>
              <a:t>To Cre</a:t>
            </a:r>
            <a:r>
              <a:rPr b="1" lang="en" sz="1600">
                <a:solidFill>
                  <a:srgbClr val="FF0000"/>
                </a:solidFill>
                <a:latin typeface="Open Sans"/>
                <a:ea typeface="Open Sans"/>
                <a:cs typeface="Open Sans"/>
                <a:sym typeface="Open Sans"/>
              </a:rPr>
              <a:t>a</a:t>
            </a:r>
            <a:r>
              <a:rPr b="1" lang="en" sz="1600">
                <a:solidFill>
                  <a:srgbClr val="FF0000"/>
                </a:solidFill>
                <a:latin typeface="Open Sans"/>
                <a:ea typeface="Open Sans"/>
                <a:cs typeface="Open Sans"/>
                <a:sym typeface="Open Sans"/>
              </a:rPr>
              <a:t>te a variable in JS(using ES6 syntax):</a:t>
            </a:r>
            <a:endParaRPr b="1" sz="1600">
              <a:solidFill>
                <a:srgbClr val="FF0000"/>
              </a:solidFill>
              <a:latin typeface="Open Sans"/>
              <a:ea typeface="Open Sans"/>
              <a:cs typeface="Open Sans"/>
              <a:sym typeface="Open Sans"/>
            </a:endParaRPr>
          </a:p>
        </p:txBody>
      </p:sp>
      <p:sp>
        <p:nvSpPr>
          <p:cNvPr id="217" name="Google Shape;217;p41"/>
          <p:cNvSpPr txBox="1"/>
          <p:nvPr/>
        </p:nvSpPr>
        <p:spPr>
          <a:xfrm>
            <a:off x="414750" y="2114625"/>
            <a:ext cx="3496500" cy="533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1950">
                <a:solidFill>
                  <a:schemeClr val="dk1"/>
                </a:solidFill>
                <a:highlight>
                  <a:srgbClr val="FFFFFE"/>
                </a:highlight>
                <a:latin typeface="Courier New"/>
                <a:ea typeface="Courier New"/>
                <a:cs typeface="Courier New"/>
                <a:sym typeface="Courier New"/>
              </a:rPr>
              <a:t>let nameOfVariable;</a:t>
            </a:r>
            <a:endParaRPr sz="1950">
              <a:solidFill>
                <a:schemeClr val="dk1"/>
              </a:solidFill>
              <a:highlight>
                <a:srgbClr val="FFFFFE"/>
              </a:highlight>
              <a:latin typeface="Courier New"/>
              <a:ea typeface="Courier New"/>
              <a:cs typeface="Courier New"/>
              <a:sym typeface="Courier New"/>
            </a:endParaRPr>
          </a:p>
        </p:txBody>
      </p:sp>
      <p:sp>
        <p:nvSpPr>
          <p:cNvPr id="218" name="Google Shape;218;p41"/>
          <p:cNvSpPr txBox="1"/>
          <p:nvPr>
            <p:ph type="title"/>
          </p:nvPr>
        </p:nvSpPr>
        <p:spPr>
          <a:xfrm>
            <a:off x="4933175" y="1161375"/>
            <a:ext cx="3693600" cy="9111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1600">
                <a:solidFill>
                  <a:srgbClr val="FF0000"/>
                </a:solidFill>
                <a:latin typeface="Open Sans"/>
                <a:ea typeface="Open Sans"/>
                <a:cs typeface="Open Sans"/>
                <a:sym typeface="Open Sans"/>
              </a:rPr>
              <a:t>To Create a const in JS(using ES6 syntax):</a:t>
            </a:r>
            <a:endParaRPr b="1" sz="1600">
              <a:solidFill>
                <a:srgbClr val="FF0000"/>
              </a:solidFill>
              <a:latin typeface="Open Sans"/>
              <a:ea typeface="Open Sans"/>
              <a:cs typeface="Open Sans"/>
              <a:sym typeface="Open Sans"/>
            </a:endParaRPr>
          </a:p>
        </p:txBody>
      </p:sp>
      <p:sp>
        <p:nvSpPr>
          <p:cNvPr id="219" name="Google Shape;219;p41"/>
          <p:cNvSpPr txBox="1"/>
          <p:nvPr/>
        </p:nvSpPr>
        <p:spPr>
          <a:xfrm>
            <a:off x="4782325" y="2108650"/>
            <a:ext cx="4288800" cy="533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1950">
                <a:solidFill>
                  <a:schemeClr val="dk1"/>
                </a:solidFill>
                <a:highlight>
                  <a:srgbClr val="FFFFFE"/>
                </a:highlight>
                <a:latin typeface="Courier New"/>
                <a:ea typeface="Courier New"/>
                <a:cs typeface="Courier New"/>
                <a:sym typeface="Courier New"/>
              </a:rPr>
              <a:t>const nameOfConstant</a:t>
            </a:r>
            <a:r>
              <a:rPr b="1" lang="en" sz="1950">
                <a:solidFill>
                  <a:schemeClr val="dk1"/>
                </a:solidFill>
                <a:highlight>
                  <a:srgbClr val="FFFFFE"/>
                </a:highlight>
                <a:latin typeface="Courier New"/>
                <a:ea typeface="Courier New"/>
                <a:cs typeface="Courier New"/>
                <a:sym typeface="Courier New"/>
              </a:rPr>
              <a:t>=value;</a:t>
            </a:r>
            <a:endParaRPr sz="1950">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8970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Montserrat"/>
                <a:ea typeface="Montserrat"/>
                <a:cs typeface="Montserrat"/>
                <a:sym typeface="Montserrat"/>
              </a:rPr>
              <a:t>Agenda</a:t>
            </a:r>
            <a:endParaRPr sz="2400">
              <a:solidFill>
                <a:srgbClr val="FF0000"/>
              </a:solidFill>
              <a:latin typeface="Montserrat"/>
              <a:ea typeface="Montserrat"/>
              <a:cs typeface="Montserrat"/>
              <a:sym typeface="Montserrat"/>
            </a:endParaRPr>
          </a:p>
        </p:txBody>
      </p:sp>
      <p:sp>
        <p:nvSpPr>
          <p:cNvPr id="65" name="Google Shape;65;p15"/>
          <p:cNvSpPr txBox="1"/>
          <p:nvPr>
            <p:ph idx="1" type="body"/>
          </p:nvPr>
        </p:nvSpPr>
        <p:spPr>
          <a:xfrm>
            <a:off x="311700" y="662400"/>
            <a:ext cx="8520600" cy="4366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1000"/>
              </a:spcBef>
              <a:spcAft>
                <a:spcPts val="0"/>
              </a:spcAft>
              <a:buClr>
                <a:srgbClr val="333333"/>
              </a:buClr>
              <a:buSzPts val="1400"/>
              <a:buFont typeface="Montserrat"/>
              <a:buChar char="●"/>
            </a:pPr>
            <a:r>
              <a:rPr lang="en" sz="1400">
                <a:solidFill>
                  <a:srgbClr val="333333"/>
                </a:solidFill>
                <a:highlight>
                  <a:srgbClr val="F7FBFF"/>
                </a:highlight>
                <a:latin typeface="Montserrat"/>
                <a:ea typeface="Montserrat"/>
                <a:cs typeface="Montserrat"/>
                <a:sym typeface="Montserrat"/>
              </a:rPr>
              <a:t>Introduction to JavaScript</a:t>
            </a:r>
            <a:endParaRPr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Char char="●"/>
            </a:pPr>
            <a:r>
              <a:rPr lang="en" sz="1400">
                <a:solidFill>
                  <a:srgbClr val="333333"/>
                </a:solidFill>
                <a:highlight>
                  <a:srgbClr val="F7FBFF"/>
                </a:highlight>
                <a:latin typeface="Montserrat"/>
                <a:ea typeface="Montserrat"/>
                <a:cs typeface="Montserrat"/>
                <a:sym typeface="Montserrat"/>
              </a:rPr>
              <a:t>Programming Fundamentals (Input, Processing Output)</a:t>
            </a:r>
            <a:endParaRPr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Char char="●"/>
            </a:pPr>
            <a:r>
              <a:rPr lang="en" sz="1400">
                <a:solidFill>
                  <a:srgbClr val="333333"/>
                </a:solidFill>
                <a:highlight>
                  <a:srgbClr val="F7FBFF"/>
                </a:highlight>
                <a:latin typeface="Montserrat"/>
                <a:ea typeface="Montserrat"/>
                <a:cs typeface="Montserrat"/>
                <a:sym typeface="Montserrat"/>
              </a:rPr>
              <a:t>Variables and DataTypes</a:t>
            </a:r>
            <a:endParaRPr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Char char="●"/>
            </a:pPr>
            <a:r>
              <a:rPr lang="en" sz="1400">
                <a:solidFill>
                  <a:srgbClr val="333333"/>
                </a:solidFill>
                <a:highlight>
                  <a:srgbClr val="F7FBFF"/>
                </a:highlight>
                <a:latin typeface="Montserrat"/>
                <a:ea typeface="Montserrat"/>
                <a:cs typeface="Montserrat"/>
                <a:sym typeface="Montserrat"/>
              </a:rPr>
              <a:t>Operators (Assignment and Arithmetic)</a:t>
            </a:r>
            <a:endParaRPr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Char char="●"/>
            </a:pPr>
            <a:r>
              <a:rPr lang="en" sz="1400">
                <a:solidFill>
                  <a:srgbClr val="333333"/>
                </a:solidFill>
                <a:highlight>
                  <a:srgbClr val="F7FBFF"/>
                </a:highlight>
                <a:latin typeface="Montserrat"/>
                <a:ea typeface="Montserrat"/>
                <a:cs typeface="Montserrat"/>
                <a:sym typeface="Montserrat"/>
              </a:rPr>
              <a:t>Control Constructs</a:t>
            </a:r>
            <a:endParaRPr sz="1400">
              <a:solidFill>
                <a:srgbClr val="333333"/>
              </a:solidFill>
              <a:highlight>
                <a:srgbClr val="F7FBFF"/>
              </a:highlight>
              <a:latin typeface="Montserrat"/>
              <a:ea typeface="Montserrat"/>
              <a:cs typeface="Montserrat"/>
              <a:sym typeface="Montserrat"/>
            </a:endParaRPr>
          </a:p>
          <a:p>
            <a:pPr indent="-317500" lvl="1" marL="914400" rtl="0" algn="just">
              <a:lnSpc>
                <a:spcPct val="150000"/>
              </a:lnSpc>
              <a:spcBef>
                <a:spcPts val="0"/>
              </a:spcBef>
              <a:spcAft>
                <a:spcPts val="0"/>
              </a:spcAft>
              <a:buClr>
                <a:srgbClr val="333333"/>
              </a:buClr>
              <a:buSzPts val="1400"/>
              <a:buFont typeface="Montserrat"/>
              <a:buChar char="○"/>
            </a:pPr>
            <a:r>
              <a:rPr lang="en">
                <a:solidFill>
                  <a:srgbClr val="333333"/>
                </a:solidFill>
                <a:highlight>
                  <a:srgbClr val="F7FBFF"/>
                </a:highlight>
                <a:latin typeface="Montserrat"/>
                <a:ea typeface="Montserrat"/>
                <a:cs typeface="Montserrat"/>
                <a:sym typeface="Montserrat"/>
              </a:rPr>
              <a:t>Selection (Conditionals)  -   Relational and Logical Operators</a:t>
            </a:r>
            <a:endParaRPr>
              <a:solidFill>
                <a:srgbClr val="333333"/>
              </a:solidFill>
              <a:highlight>
                <a:srgbClr val="F7FBFF"/>
              </a:highlight>
              <a:latin typeface="Montserrat"/>
              <a:ea typeface="Montserrat"/>
              <a:cs typeface="Montserrat"/>
              <a:sym typeface="Montserrat"/>
            </a:endParaRPr>
          </a:p>
          <a:p>
            <a:pPr indent="-317500" lvl="1" marL="914400" rtl="0" algn="just">
              <a:lnSpc>
                <a:spcPct val="150000"/>
              </a:lnSpc>
              <a:spcBef>
                <a:spcPts val="0"/>
              </a:spcBef>
              <a:spcAft>
                <a:spcPts val="0"/>
              </a:spcAft>
              <a:buClr>
                <a:srgbClr val="333333"/>
              </a:buClr>
              <a:buSzPts val="1400"/>
              <a:buFont typeface="Montserrat"/>
              <a:buChar char="○"/>
            </a:pPr>
            <a:r>
              <a:rPr lang="en">
                <a:solidFill>
                  <a:srgbClr val="333333"/>
                </a:solidFill>
                <a:highlight>
                  <a:srgbClr val="F7FBFF"/>
                </a:highlight>
                <a:latin typeface="Montserrat"/>
                <a:ea typeface="Montserrat"/>
                <a:cs typeface="Montserrat"/>
                <a:sym typeface="Montserrat"/>
              </a:rPr>
              <a:t>Iteration (Loops)</a:t>
            </a:r>
            <a:endParaRPr>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Char char="●"/>
            </a:pPr>
            <a:r>
              <a:rPr lang="en" sz="1400">
                <a:solidFill>
                  <a:srgbClr val="333333"/>
                </a:solidFill>
                <a:highlight>
                  <a:srgbClr val="F7FBFF"/>
                </a:highlight>
                <a:latin typeface="Montserrat"/>
                <a:ea typeface="Montserrat"/>
                <a:cs typeface="Montserrat"/>
                <a:sym typeface="Montserrat"/>
              </a:rPr>
              <a:t>Functions</a:t>
            </a:r>
            <a:endParaRPr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Char char="●"/>
            </a:pPr>
            <a:r>
              <a:rPr lang="en" sz="1400">
                <a:solidFill>
                  <a:srgbClr val="333333"/>
                </a:solidFill>
                <a:highlight>
                  <a:srgbClr val="F7FBFF"/>
                </a:highlight>
                <a:latin typeface="Montserrat"/>
                <a:ea typeface="Montserrat"/>
                <a:cs typeface="Montserrat"/>
                <a:sym typeface="Montserrat"/>
              </a:rPr>
              <a:t>Arrays</a:t>
            </a:r>
            <a:endParaRPr sz="1400">
              <a:solidFill>
                <a:srgbClr val="333333"/>
              </a:solidFill>
              <a:highlight>
                <a:srgbClr val="F7FBFF"/>
              </a:highlight>
              <a:latin typeface="Montserrat"/>
              <a:ea typeface="Montserrat"/>
              <a:cs typeface="Montserrat"/>
              <a:sym typeface="Montserrat"/>
            </a:endParaRPr>
          </a:p>
          <a:p>
            <a:pPr indent="0" lvl="0" marL="457200" rtl="0" algn="just">
              <a:lnSpc>
                <a:spcPct val="150000"/>
              </a:lnSpc>
              <a:spcBef>
                <a:spcPts val="1000"/>
              </a:spcBef>
              <a:spcAft>
                <a:spcPts val="0"/>
              </a:spcAft>
              <a:buNone/>
            </a:pPr>
            <a:r>
              <a:t/>
            </a:r>
            <a:endParaRPr sz="1400">
              <a:solidFill>
                <a:srgbClr val="333333"/>
              </a:solidFill>
              <a:highlight>
                <a:srgbClr val="F7FBFF"/>
              </a:highlight>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2"/>
          <p:cNvSpPr txBox="1"/>
          <p:nvPr>
            <p:ph type="title"/>
          </p:nvPr>
        </p:nvSpPr>
        <p:spPr>
          <a:xfrm>
            <a:off x="311700" y="8970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Montserrat"/>
                <a:ea typeface="Montserrat"/>
                <a:cs typeface="Montserrat"/>
                <a:sym typeface="Montserrat"/>
              </a:rPr>
              <a:t>Rules when naming variables</a:t>
            </a:r>
            <a:endParaRPr sz="2400">
              <a:solidFill>
                <a:srgbClr val="FF0000"/>
              </a:solidFill>
              <a:latin typeface="Montserrat"/>
              <a:ea typeface="Montserrat"/>
              <a:cs typeface="Montserrat"/>
              <a:sym typeface="Montserrat"/>
            </a:endParaRPr>
          </a:p>
        </p:txBody>
      </p:sp>
      <p:sp>
        <p:nvSpPr>
          <p:cNvPr id="225" name="Google Shape;225;p42"/>
          <p:cNvSpPr txBox="1"/>
          <p:nvPr>
            <p:ph idx="1" type="body"/>
          </p:nvPr>
        </p:nvSpPr>
        <p:spPr>
          <a:xfrm>
            <a:off x="311700" y="662400"/>
            <a:ext cx="8520600" cy="4366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1000"/>
              </a:spcBef>
              <a:spcAft>
                <a:spcPts val="0"/>
              </a:spcAft>
              <a:buClr>
                <a:srgbClr val="333333"/>
              </a:buClr>
              <a:buSzPts val="1400"/>
              <a:buFont typeface="Montserrat"/>
              <a:buAutoNum type="arabicPeriod"/>
            </a:pPr>
            <a:r>
              <a:rPr lang="en" sz="1400">
                <a:solidFill>
                  <a:srgbClr val="333333"/>
                </a:solidFill>
                <a:highlight>
                  <a:srgbClr val="F7FBFF"/>
                </a:highlight>
                <a:latin typeface="Montserrat"/>
                <a:ea typeface="Montserrat"/>
                <a:cs typeface="Montserrat"/>
                <a:sym typeface="Montserrat"/>
              </a:rPr>
              <a:t>A variable name can ONLY consist of </a:t>
            </a:r>
            <a:r>
              <a:rPr lang="en" sz="1400">
                <a:solidFill>
                  <a:srgbClr val="333333"/>
                </a:solidFill>
                <a:highlight>
                  <a:srgbClr val="F7FBFF"/>
                </a:highlight>
                <a:latin typeface="Montserrat"/>
                <a:ea typeface="Montserrat"/>
                <a:cs typeface="Montserrat"/>
                <a:sym typeface="Montserrat"/>
              </a:rPr>
              <a:t>letters, </a:t>
            </a:r>
            <a:r>
              <a:rPr lang="en" sz="1400">
                <a:solidFill>
                  <a:srgbClr val="333333"/>
                </a:solidFill>
                <a:highlight>
                  <a:srgbClr val="F7FBFF"/>
                </a:highlight>
                <a:latin typeface="Montserrat"/>
                <a:ea typeface="Montserrat"/>
                <a:cs typeface="Montserrat"/>
                <a:sym typeface="Montserrat"/>
              </a:rPr>
              <a:t>numbers, the underscore(_), or the dollar sign ($) character. </a:t>
            </a:r>
            <a:r>
              <a:rPr b="1" lang="en" sz="1400">
                <a:solidFill>
                  <a:srgbClr val="333333"/>
                </a:solidFill>
                <a:highlight>
                  <a:srgbClr val="F7FBFF"/>
                </a:highlight>
                <a:latin typeface="Montserrat"/>
                <a:ea typeface="Montserrat"/>
                <a:cs typeface="Montserrat"/>
                <a:sym typeface="Montserrat"/>
              </a:rPr>
              <a:t>You can't use any other characters, symbols, and/or punctuation marks.</a:t>
            </a:r>
            <a:endParaRPr b="1"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AutoNum type="arabicPeriod"/>
            </a:pPr>
            <a:r>
              <a:rPr lang="en" sz="1400">
                <a:solidFill>
                  <a:srgbClr val="333333"/>
                </a:solidFill>
                <a:highlight>
                  <a:srgbClr val="F7FBFF"/>
                </a:highlight>
                <a:latin typeface="Montserrat"/>
                <a:ea typeface="Montserrat"/>
                <a:cs typeface="Montserrat"/>
                <a:sym typeface="Montserrat"/>
              </a:rPr>
              <a:t>The first character must be a letter or an underscore (_). </a:t>
            </a:r>
            <a:r>
              <a:rPr b="1" lang="en" sz="1400">
                <a:solidFill>
                  <a:srgbClr val="333333"/>
                </a:solidFill>
                <a:highlight>
                  <a:srgbClr val="F7FBFF"/>
                </a:highlight>
                <a:latin typeface="Montserrat"/>
                <a:ea typeface="Montserrat"/>
                <a:cs typeface="Montserrat"/>
                <a:sym typeface="Montserrat"/>
              </a:rPr>
              <a:t>You can't use a number as the first character.</a:t>
            </a:r>
            <a:endParaRPr b="1"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AutoNum type="arabicPeriod"/>
            </a:pPr>
            <a:r>
              <a:rPr lang="en" sz="1400">
                <a:solidFill>
                  <a:srgbClr val="333333"/>
                </a:solidFill>
                <a:highlight>
                  <a:srgbClr val="F7FBFF"/>
                </a:highlight>
                <a:latin typeface="Montserrat"/>
                <a:ea typeface="Montserrat"/>
                <a:cs typeface="Montserrat"/>
                <a:sym typeface="Montserrat"/>
              </a:rPr>
              <a:t>Variable names cannot contain spaces.</a:t>
            </a:r>
            <a:endParaRPr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AutoNum type="arabicPeriod"/>
            </a:pPr>
            <a:r>
              <a:rPr lang="en" sz="1400">
                <a:solidFill>
                  <a:srgbClr val="333333"/>
                </a:solidFill>
                <a:highlight>
                  <a:srgbClr val="F7FBFF"/>
                </a:highlight>
                <a:latin typeface="Montserrat"/>
                <a:ea typeface="Montserrat"/>
                <a:cs typeface="Montserrat"/>
                <a:sym typeface="Montserrat"/>
              </a:rPr>
              <a:t>As with the rest of JavaScript, variable names are case sensitive. </a:t>
            </a:r>
            <a:endParaRPr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AutoNum type="arabicPeriod"/>
            </a:pPr>
            <a:r>
              <a:rPr lang="en" sz="1400">
                <a:solidFill>
                  <a:srgbClr val="333333"/>
                </a:solidFill>
                <a:highlight>
                  <a:srgbClr val="F7FBFF"/>
                </a:highlight>
                <a:latin typeface="Montserrat"/>
                <a:ea typeface="Montserrat"/>
                <a:cs typeface="Montserrat"/>
                <a:sym typeface="Montserrat"/>
              </a:rPr>
              <a:t>There's no limit to the length of the variable name.</a:t>
            </a:r>
            <a:endParaRPr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AutoNum type="arabicPeriod"/>
            </a:pPr>
            <a:r>
              <a:rPr lang="en" sz="1400">
                <a:solidFill>
                  <a:srgbClr val="333333"/>
                </a:solidFill>
                <a:highlight>
                  <a:srgbClr val="F7FBFF"/>
                </a:highlight>
                <a:latin typeface="Montserrat"/>
                <a:ea typeface="Montserrat"/>
                <a:cs typeface="Montserrat"/>
                <a:sym typeface="Montserrat"/>
              </a:rPr>
              <a:t>You can't use one of JavaScript's reserved words as a variable name.</a:t>
            </a:r>
            <a:endParaRPr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AutoNum type="arabicPeriod"/>
            </a:pPr>
            <a:r>
              <a:rPr lang="en" sz="1400">
                <a:solidFill>
                  <a:srgbClr val="333333"/>
                </a:solidFill>
                <a:highlight>
                  <a:srgbClr val="F7FBFF"/>
                </a:highlight>
                <a:latin typeface="Montserrat"/>
                <a:ea typeface="Montserrat"/>
                <a:cs typeface="Montserrat"/>
                <a:sym typeface="Montserrat"/>
              </a:rPr>
              <a:t>Variables names must be </a:t>
            </a:r>
            <a:r>
              <a:rPr lang="en" sz="1400">
                <a:solidFill>
                  <a:srgbClr val="333333"/>
                </a:solidFill>
                <a:highlight>
                  <a:srgbClr val="F7FBFF"/>
                </a:highlight>
                <a:latin typeface="Montserrat"/>
                <a:ea typeface="Montserrat"/>
                <a:cs typeface="Montserrat"/>
                <a:sym typeface="Montserrat"/>
              </a:rPr>
              <a:t>unique</a:t>
            </a:r>
            <a:r>
              <a:rPr lang="en" sz="1400">
                <a:solidFill>
                  <a:srgbClr val="333333"/>
                </a:solidFill>
                <a:highlight>
                  <a:srgbClr val="F7FBFF"/>
                </a:highlight>
                <a:latin typeface="Montserrat"/>
                <a:ea typeface="Montserrat"/>
                <a:cs typeface="Montserrat"/>
                <a:sym typeface="Montserrat"/>
              </a:rPr>
              <a:t>. Two variable names cannot be the same name within the same scope.</a:t>
            </a:r>
            <a:endParaRPr sz="1400">
              <a:solidFill>
                <a:srgbClr val="333333"/>
              </a:solidFill>
              <a:highlight>
                <a:srgbClr val="F7FBFF"/>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333333"/>
              </a:buClr>
              <a:buSzPts val="1400"/>
              <a:buFont typeface="Montserrat"/>
              <a:buAutoNum type="arabicPeriod"/>
            </a:pPr>
            <a:r>
              <a:rPr lang="en" sz="1400">
                <a:solidFill>
                  <a:srgbClr val="333333"/>
                </a:solidFill>
                <a:highlight>
                  <a:srgbClr val="F7FBFF"/>
                </a:highlight>
                <a:latin typeface="Montserrat"/>
                <a:ea typeface="Montserrat"/>
                <a:cs typeface="Montserrat"/>
                <a:sym typeface="Montserrat"/>
              </a:rPr>
              <a:t>Make your names descriptive and meaningful.</a:t>
            </a:r>
            <a:endParaRPr sz="1400">
              <a:solidFill>
                <a:srgbClr val="333333"/>
              </a:solidFill>
              <a:highlight>
                <a:srgbClr val="F7FBFF"/>
              </a:highlight>
              <a:latin typeface="Montserrat"/>
              <a:ea typeface="Montserrat"/>
              <a:cs typeface="Montserrat"/>
              <a:sym typeface="Montserrat"/>
            </a:endParaRPr>
          </a:p>
          <a:p>
            <a:pPr indent="0" lvl="0" marL="914400" rtl="0" algn="just">
              <a:lnSpc>
                <a:spcPct val="150000"/>
              </a:lnSpc>
              <a:spcBef>
                <a:spcPts val="1000"/>
              </a:spcBef>
              <a:spcAft>
                <a:spcPts val="0"/>
              </a:spcAft>
              <a:buNone/>
            </a:pPr>
            <a:r>
              <a:t/>
            </a:r>
            <a:endParaRPr sz="1400">
              <a:solidFill>
                <a:srgbClr val="333333"/>
              </a:solidFill>
              <a:highlight>
                <a:srgbClr val="F7FBFF"/>
              </a:highlight>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3"/>
          <p:cNvSpPr txBox="1"/>
          <p:nvPr>
            <p:ph type="title"/>
          </p:nvPr>
        </p:nvSpPr>
        <p:spPr>
          <a:xfrm>
            <a:off x="311700" y="853900"/>
            <a:ext cx="8520600" cy="38139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Simple Assignment Operator</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To assign values to an operator, use the simple assignment operator ( = )</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Example : </a:t>
            </a:r>
            <a:endParaRPr sz="1500">
              <a:solidFill>
                <a:srgbClr val="424242"/>
              </a:solidFill>
              <a:highlight>
                <a:srgbClr val="FEFEFE"/>
              </a:highlight>
              <a:latin typeface="Montserrat"/>
              <a:ea typeface="Montserrat"/>
              <a:cs typeface="Montserrat"/>
              <a:sym typeface="Montserrat"/>
            </a:endParaRPr>
          </a:p>
          <a:p>
            <a:pPr indent="0" lvl="0" marL="3657600" rtl="0" algn="l">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    X = 5</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4"/>
          <p:cNvSpPr txBox="1"/>
          <p:nvPr>
            <p:ph type="title"/>
          </p:nvPr>
        </p:nvSpPr>
        <p:spPr>
          <a:xfrm>
            <a:off x="311700" y="1133250"/>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COMMENTS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Comments are text notes added to the program to provide explanatory information about the source code. They are used in a programming languages to document the program and remind programmers of what tricky things they did with the code and also it helps other programmers to  understand said logic for the maintenance of code.</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5"/>
          <p:cNvSpPr txBox="1"/>
          <p:nvPr>
            <p:ph type="title"/>
          </p:nvPr>
        </p:nvSpPr>
        <p:spPr>
          <a:xfrm>
            <a:off x="311700" y="8970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Montserrat"/>
                <a:ea typeface="Montserrat"/>
                <a:cs typeface="Montserrat"/>
                <a:sym typeface="Montserrat"/>
              </a:rPr>
              <a:t>JavaScript Data Types</a:t>
            </a:r>
            <a:endParaRPr sz="2400">
              <a:solidFill>
                <a:srgbClr val="FF0000"/>
              </a:solidFill>
              <a:latin typeface="Montserrat"/>
              <a:ea typeface="Montserrat"/>
              <a:cs typeface="Montserrat"/>
              <a:sym typeface="Montserrat"/>
            </a:endParaRPr>
          </a:p>
        </p:txBody>
      </p:sp>
      <p:sp>
        <p:nvSpPr>
          <p:cNvPr id="241" name="Google Shape;241;p45"/>
          <p:cNvSpPr txBox="1"/>
          <p:nvPr>
            <p:ph idx="1" type="body"/>
          </p:nvPr>
        </p:nvSpPr>
        <p:spPr>
          <a:xfrm>
            <a:off x="311700" y="662400"/>
            <a:ext cx="8520600" cy="43668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1000"/>
              </a:spcBef>
              <a:spcAft>
                <a:spcPts val="0"/>
              </a:spcAft>
              <a:buClr>
                <a:srgbClr val="333333"/>
              </a:buClr>
              <a:buSzPts val="1800"/>
              <a:buFont typeface="Montserrat"/>
              <a:buAutoNum type="arabicPeriod"/>
            </a:pPr>
            <a:r>
              <a:rPr lang="en">
                <a:solidFill>
                  <a:srgbClr val="333333"/>
                </a:solidFill>
                <a:highlight>
                  <a:srgbClr val="F7FBFF"/>
                </a:highlight>
                <a:latin typeface="Montserrat"/>
                <a:ea typeface="Montserrat"/>
                <a:cs typeface="Montserrat"/>
                <a:sym typeface="Montserrat"/>
              </a:rPr>
              <a:t>Single Line Comment</a:t>
            </a:r>
            <a:endParaRPr>
              <a:solidFill>
                <a:srgbClr val="333333"/>
              </a:solidFill>
              <a:highlight>
                <a:srgbClr val="F7FBFF"/>
              </a:highlight>
              <a:latin typeface="Montserrat"/>
              <a:ea typeface="Montserrat"/>
              <a:cs typeface="Montserrat"/>
              <a:sym typeface="Montserrat"/>
            </a:endParaRPr>
          </a:p>
          <a:p>
            <a:pPr indent="457200" lvl="0" marL="457200" rtl="0" algn="just">
              <a:lnSpc>
                <a:spcPct val="150000"/>
              </a:lnSpc>
              <a:spcBef>
                <a:spcPts val="1000"/>
              </a:spcBef>
              <a:spcAft>
                <a:spcPts val="0"/>
              </a:spcAft>
              <a:buNone/>
            </a:pPr>
            <a:r>
              <a:rPr lang="en" sz="1800">
                <a:solidFill>
                  <a:srgbClr val="333333"/>
                </a:solidFill>
                <a:highlight>
                  <a:srgbClr val="F7FBFF"/>
                </a:highlight>
                <a:latin typeface="Montserrat"/>
                <a:ea typeface="Montserrat"/>
                <a:cs typeface="Montserrat"/>
                <a:sym typeface="Montserrat"/>
              </a:rPr>
              <a:t>// this is a comment</a:t>
            </a:r>
            <a:endParaRPr sz="1800">
              <a:solidFill>
                <a:srgbClr val="333333"/>
              </a:solidFill>
              <a:highlight>
                <a:srgbClr val="F7FBFF"/>
              </a:highlight>
              <a:latin typeface="Montserrat"/>
              <a:ea typeface="Montserrat"/>
              <a:cs typeface="Montserrat"/>
              <a:sym typeface="Montserrat"/>
            </a:endParaRPr>
          </a:p>
          <a:p>
            <a:pPr indent="-342900" lvl="0" marL="457200" rtl="0" algn="just">
              <a:lnSpc>
                <a:spcPct val="150000"/>
              </a:lnSpc>
              <a:spcBef>
                <a:spcPts val="1000"/>
              </a:spcBef>
              <a:spcAft>
                <a:spcPts val="0"/>
              </a:spcAft>
              <a:buClr>
                <a:srgbClr val="333333"/>
              </a:buClr>
              <a:buSzPts val="1800"/>
              <a:buFont typeface="Montserrat"/>
              <a:buAutoNum type="arabicPeriod"/>
            </a:pPr>
            <a:r>
              <a:rPr lang="en">
                <a:solidFill>
                  <a:srgbClr val="333333"/>
                </a:solidFill>
                <a:highlight>
                  <a:srgbClr val="F7FBFF"/>
                </a:highlight>
                <a:latin typeface="Montserrat"/>
                <a:ea typeface="Montserrat"/>
                <a:cs typeface="Montserrat"/>
                <a:sym typeface="Montserrat"/>
              </a:rPr>
              <a:t>Multi-Line Comment</a:t>
            </a:r>
            <a:endParaRPr>
              <a:solidFill>
                <a:srgbClr val="333333"/>
              </a:solidFill>
              <a:highlight>
                <a:srgbClr val="F7FBFF"/>
              </a:highlight>
              <a:latin typeface="Montserrat"/>
              <a:ea typeface="Montserrat"/>
              <a:cs typeface="Montserrat"/>
              <a:sym typeface="Montserrat"/>
            </a:endParaRPr>
          </a:p>
          <a:p>
            <a:pPr indent="0" lvl="0" marL="914400" rtl="0" algn="just">
              <a:lnSpc>
                <a:spcPct val="150000"/>
              </a:lnSpc>
              <a:spcBef>
                <a:spcPts val="1000"/>
              </a:spcBef>
              <a:spcAft>
                <a:spcPts val="0"/>
              </a:spcAft>
              <a:buNone/>
            </a:pPr>
            <a:r>
              <a:rPr lang="en">
                <a:solidFill>
                  <a:srgbClr val="333333"/>
                </a:solidFill>
                <a:highlight>
                  <a:srgbClr val="F7FBFF"/>
                </a:highlight>
                <a:latin typeface="Montserrat"/>
                <a:ea typeface="Montserrat"/>
                <a:cs typeface="Montserrat"/>
                <a:sym typeface="Montserrat"/>
              </a:rPr>
              <a:t>/*</a:t>
            </a:r>
            <a:endParaRPr>
              <a:solidFill>
                <a:srgbClr val="333333"/>
              </a:solidFill>
              <a:highlight>
                <a:srgbClr val="F7FBFF"/>
              </a:highlight>
              <a:latin typeface="Montserrat"/>
              <a:ea typeface="Montserrat"/>
              <a:cs typeface="Montserrat"/>
              <a:sym typeface="Montserrat"/>
            </a:endParaRPr>
          </a:p>
          <a:p>
            <a:pPr indent="0" lvl="0" marL="914400" rtl="0" algn="just">
              <a:lnSpc>
                <a:spcPct val="150000"/>
              </a:lnSpc>
              <a:spcBef>
                <a:spcPts val="1000"/>
              </a:spcBef>
              <a:spcAft>
                <a:spcPts val="0"/>
              </a:spcAft>
              <a:buNone/>
            </a:pPr>
            <a:r>
              <a:rPr lang="en">
                <a:solidFill>
                  <a:srgbClr val="333333"/>
                </a:solidFill>
                <a:highlight>
                  <a:srgbClr val="F7FBFF"/>
                </a:highlight>
                <a:latin typeface="Montserrat"/>
                <a:ea typeface="Montserrat"/>
                <a:cs typeface="Montserrat"/>
                <a:sym typeface="Montserrat"/>
              </a:rPr>
              <a:t>	This is a comment</a:t>
            </a:r>
            <a:endParaRPr>
              <a:solidFill>
                <a:srgbClr val="333333"/>
              </a:solidFill>
              <a:highlight>
                <a:srgbClr val="F7FBFF"/>
              </a:highlight>
              <a:latin typeface="Montserrat"/>
              <a:ea typeface="Montserrat"/>
              <a:cs typeface="Montserrat"/>
              <a:sym typeface="Montserrat"/>
            </a:endParaRPr>
          </a:p>
          <a:p>
            <a:pPr indent="0" lvl="0" marL="914400" rtl="0" algn="just">
              <a:lnSpc>
                <a:spcPct val="150000"/>
              </a:lnSpc>
              <a:spcBef>
                <a:spcPts val="1000"/>
              </a:spcBef>
              <a:spcAft>
                <a:spcPts val="0"/>
              </a:spcAft>
              <a:buNone/>
            </a:pPr>
            <a:r>
              <a:rPr lang="en">
                <a:solidFill>
                  <a:srgbClr val="333333"/>
                </a:solidFill>
                <a:highlight>
                  <a:srgbClr val="F7FBFF"/>
                </a:highlight>
                <a:latin typeface="Montserrat"/>
                <a:ea typeface="Montserrat"/>
                <a:cs typeface="Montserrat"/>
                <a:sym typeface="Montserrat"/>
              </a:rPr>
              <a:t>*/</a:t>
            </a:r>
            <a:endParaRPr>
              <a:solidFill>
                <a:srgbClr val="333333"/>
              </a:solidFill>
              <a:highlight>
                <a:srgbClr val="F7FBFF"/>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6"/>
          <p:cNvSpPr txBox="1"/>
          <p:nvPr>
            <p:ph type="title"/>
          </p:nvPr>
        </p:nvSpPr>
        <p:spPr>
          <a:xfrm>
            <a:off x="311700" y="1133250"/>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DATA TYPES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  data type is an attribute of data which tells the compiler or interpreter how the programmer intends to use the data. Most programming languages support several data types </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txBox="1"/>
          <p:nvPr>
            <p:ph type="title"/>
          </p:nvPr>
        </p:nvSpPr>
        <p:spPr>
          <a:xfrm>
            <a:off x="311700" y="8970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Montserrat"/>
                <a:ea typeface="Montserrat"/>
                <a:cs typeface="Montserrat"/>
                <a:sym typeface="Montserrat"/>
              </a:rPr>
              <a:t>JavaScript Data Types</a:t>
            </a:r>
            <a:endParaRPr sz="2400">
              <a:solidFill>
                <a:srgbClr val="FF0000"/>
              </a:solidFill>
              <a:latin typeface="Montserrat"/>
              <a:ea typeface="Montserrat"/>
              <a:cs typeface="Montserrat"/>
              <a:sym typeface="Montserrat"/>
            </a:endParaRPr>
          </a:p>
        </p:txBody>
      </p:sp>
      <p:sp>
        <p:nvSpPr>
          <p:cNvPr id="252" name="Google Shape;252;p47"/>
          <p:cNvSpPr txBox="1"/>
          <p:nvPr>
            <p:ph idx="1" type="body"/>
          </p:nvPr>
        </p:nvSpPr>
        <p:spPr>
          <a:xfrm>
            <a:off x="311700" y="662400"/>
            <a:ext cx="8520600" cy="43668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1000"/>
              </a:spcBef>
              <a:spcAft>
                <a:spcPts val="0"/>
              </a:spcAft>
              <a:buClr>
                <a:srgbClr val="333333"/>
              </a:buClr>
              <a:buSzPts val="1800"/>
              <a:buFont typeface="Montserrat"/>
              <a:buAutoNum type="arabicPeriod"/>
            </a:pPr>
            <a:r>
              <a:rPr lang="en">
                <a:solidFill>
                  <a:srgbClr val="333333"/>
                </a:solidFill>
                <a:highlight>
                  <a:srgbClr val="F7FBFF"/>
                </a:highlight>
                <a:latin typeface="Montserrat"/>
                <a:ea typeface="Montserrat"/>
                <a:cs typeface="Montserrat"/>
                <a:sym typeface="Montserrat"/>
              </a:rPr>
              <a:t>Primitive Data Types</a:t>
            </a:r>
            <a:endParaRPr>
              <a:solidFill>
                <a:srgbClr val="333333"/>
              </a:solidFill>
              <a:highlight>
                <a:srgbClr val="F7FBFF"/>
              </a:highlight>
              <a:latin typeface="Montserrat"/>
              <a:ea typeface="Montserrat"/>
              <a:cs typeface="Montserrat"/>
              <a:sym typeface="Montserrat"/>
            </a:endParaRPr>
          </a:p>
          <a:p>
            <a:pPr indent="-342900" lvl="1" marL="914400" rtl="0" algn="just">
              <a:lnSpc>
                <a:spcPct val="150000"/>
              </a:lnSpc>
              <a:spcBef>
                <a:spcPts val="0"/>
              </a:spcBef>
              <a:spcAft>
                <a:spcPts val="0"/>
              </a:spcAft>
              <a:buClr>
                <a:srgbClr val="333333"/>
              </a:buClr>
              <a:buSzPts val="1800"/>
              <a:buFont typeface="Montserrat"/>
              <a:buAutoNum type="alphaLcPeriod"/>
            </a:pPr>
            <a:r>
              <a:rPr lang="en" sz="1800">
                <a:solidFill>
                  <a:srgbClr val="333333"/>
                </a:solidFill>
                <a:highlight>
                  <a:srgbClr val="F7FBFF"/>
                </a:highlight>
                <a:latin typeface="Montserrat"/>
                <a:ea typeface="Montserrat"/>
                <a:cs typeface="Montserrat"/>
                <a:sym typeface="Montserrat"/>
              </a:rPr>
              <a:t>number</a:t>
            </a:r>
            <a:endParaRPr sz="1800">
              <a:solidFill>
                <a:srgbClr val="333333"/>
              </a:solidFill>
              <a:highlight>
                <a:srgbClr val="F7FBFF"/>
              </a:highlight>
              <a:latin typeface="Montserrat"/>
              <a:ea typeface="Montserrat"/>
              <a:cs typeface="Montserrat"/>
              <a:sym typeface="Montserrat"/>
            </a:endParaRPr>
          </a:p>
          <a:p>
            <a:pPr indent="-342900" lvl="1" marL="914400" rtl="0" algn="just">
              <a:lnSpc>
                <a:spcPct val="150000"/>
              </a:lnSpc>
              <a:spcBef>
                <a:spcPts val="0"/>
              </a:spcBef>
              <a:spcAft>
                <a:spcPts val="0"/>
              </a:spcAft>
              <a:buClr>
                <a:srgbClr val="333333"/>
              </a:buClr>
              <a:buSzPts val="1800"/>
              <a:buFont typeface="Montserrat"/>
              <a:buAutoNum type="alphaLcPeriod"/>
            </a:pPr>
            <a:r>
              <a:rPr lang="en" sz="1800">
                <a:solidFill>
                  <a:srgbClr val="333333"/>
                </a:solidFill>
                <a:highlight>
                  <a:srgbClr val="F7FBFF"/>
                </a:highlight>
                <a:latin typeface="Montserrat"/>
                <a:ea typeface="Montserrat"/>
                <a:cs typeface="Montserrat"/>
                <a:sym typeface="Montserrat"/>
              </a:rPr>
              <a:t>string   “”   ‘’   ``- template literals</a:t>
            </a:r>
            <a:endParaRPr sz="1800">
              <a:solidFill>
                <a:srgbClr val="333333"/>
              </a:solidFill>
              <a:highlight>
                <a:srgbClr val="F7FBFF"/>
              </a:highlight>
              <a:latin typeface="Montserrat"/>
              <a:ea typeface="Montserrat"/>
              <a:cs typeface="Montserrat"/>
              <a:sym typeface="Montserrat"/>
            </a:endParaRPr>
          </a:p>
          <a:p>
            <a:pPr indent="-342900" lvl="1" marL="914400" rtl="0" algn="just">
              <a:lnSpc>
                <a:spcPct val="150000"/>
              </a:lnSpc>
              <a:spcBef>
                <a:spcPts val="0"/>
              </a:spcBef>
              <a:spcAft>
                <a:spcPts val="0"/>
              </a:spcAft>
              <a:buClr>
                <a:srgbClr val="333333"/>
              </a:buClr>
              <a:buSzPts val="1800"/>
              <a:buFont typeface="Montserrat"/>
              <a:buAutoNum type="alphaLcPeriod"/>
            </a:pPr>
            <a:r>
              <a:rPr lang="en" sz="1800">
                <a:solidFill>
                  <a:srgbClr val="333333"/>
                </a:solidFill>
                <a:highlight>
                  <a:srgbClr val="F7FBFF"/>
                </a:highlight>
                <a:latin typeface="Montserrat"/>
                <a:ea typeface="Montserrat"/>
                <a:cs typeface="Montserrat"/>
                <a:sym typeface="Montserrat"/>
              </a:rPr>
              <a:t>boolean</a:t>
            </a:r>
            <a:endParaRPr sz="1800">
              <a:solidFill>
                <a:srgbClr val="333333"/>
              </a:solidFill>
              <a:highlight>
                <a:srgbClr val="F7FBFF"/>
              </a:highlight>
              <a:latin typeface="Montserrat"/>
              <a:ea typeface="Montserrat"/>
              <a:cs typeface="Montserrat"/>
              <a:sym typeface="Montserrat"/>
            </a:endParaRPr>
          </a:p>
          <a:p>
            <a:pPr indent="-342900" lvl="1" marL="914400" rtl="0" algn="just">
              <a:lnSpc>
                <a:spcPct val="150000"/>
              </a:lnSpc>
              <a:spcBef>
                <a:spcPts val="0"/>
              </a:spcBef>
              <a:spcAft>
                <a:spcPts val="0"/>
              </a:spcAft>
              <a:buClr>
                <a:srgbClr val="333333"/>
              </a:buClr>
              <a:buSzPts val="1800"/>
              <a:buFont typeface="Montserrat"/>
              <a:buAutoNum type="alphaLcPeriod"/>
            </a:pPr>
            <a:r>
              <a:rPr lang="en" sz="1800">
                <a:solidFill>
                  <a:srgbClr val="333333"/>
                </a:solidFill>
                <a:highlight>
                  <a:srgbClr val="F7FBFF"/>
                </a:highlight>
                <a:latin typeface="Montserrat"/>
                <a:ea typeface="Montserrat"/>
                <a:cs typeface="Montserrat"/>
                <a:sym typeface="Montserrat"/>
              </a:rPr>
              <a:t>undefined</a:t>
            </a:r>
            <a:endParaRPr sz="1800">
              <a:solidFill>
                <a:srgbClr val="333333"/>
              </a:solidFill>
              <a:highlight>
                <a:srgbClr val="F7FBFF"/>
              </a:highlight>
              <a:latin typeface="Montserrat"/>
              <a:ea typeface="Montserrat"/>
              <a:cs typeface="Montserrat"/>
              <a:sym typeface="Montserrat"/>
            </a:endParaRPr>
          </a:p>
          <a:p>
            <a:pPr indent="-342900" lvl="1" marL="914400" rtl="0" algn="just">
              <a:lnSpc>
                <a:spcPct val="150000"/>
              </a:lnSpc>
              <a:spcBef>
                <a:spcPts val="0"/>
              </a:spcBef>
              <a:spcAft>
                <a:spcPts val="0"/>
              </a:spcAft>
              <a:buClr>
                <a:srgbClr val="333333"/>
              </a:buClr>
              <a:buSzPts val="1800"/>
              <a:buFont typeface="Montserrat"/>
              <a:buAutoNum type="alphaLcPeriod"/>
            </a:pPr>
            <a:r>
              <a:rPr lang="en" sz="1800">
                <a:solidFill>
                  <a:srgbClr val="333333"/>
                </a:solidFill>
                <a:highlight>
                  <a:srgbClr val="F7FBFF"/>
                </a:highlight>
                <a:latin typeface="Montserrat"/>
                <a:ea typeface="Montserrat"/>
                <a:cs typeface="Montserrat"/>
                <a:sym typeface="Montserrat"/>
              </a:rPr>
              <a:t>null</a:t>
            </a:r>
            <a:endParaRPr sz="1800">
              <a:solidFill>
                <a:srgbClr val="333333"/>
              </a:solidFill>
              <a:highlight>
                <a:srgbClr val="F7FBFF"/>
              </a:highlight>
              <a:latin typeface="Montserrat"/>
              <a:ea typeface="Montserrat"/>
              <a:cs typeface="Montserrat"/>
              <a:sym typeface="Montserrat"/>
            </a:endParaRPr>
          </a:p>
          <a:p>
            <a:pPr indent="-342900" lvl="1" marL="914400" rtl="0" algn="just">
              <a:lnSpc>
                <a:spcPct val="150000"/>
              </a:lnSpc>
              <a:spcBef>
                <a:spcPts val="0"/>
              </a:spcBef>
              <a:spcAft>
                <a:spcPts val="0"/>
              </a:spcAft>
              <a:buClr>
                <a:srgbClr val="333333"/>
              </a:buClr>
              <a:buSzPts val="1800"/>
              <a:buFont typeface="Montserrat"/>
              <a:buAutoNum type="alphaLcPeriod"/>
            </a:pPr>
            <a:r>
              <a:rPr lang="en" sz="1800">
                <a:solidFill>
                  <a:srgbClr val="333333"/>
                </a:solidFill>
                <a:highlight>
                  <a:srgbClr val="F7FBFF"/>
                </a:highlight>
                <a:latin typeface="Montserrat"/>
                <a:ea typeface="Montserrat"/>
                <a:cs typeface="Montserrat"/>
                <a:sym typeface="Montserrat"/>
              </a:rPr>
              <a:t>symbol (new)</a:t>
            </a:r>
            <a:endParaRPr sz="1800">
              <a:solidFill>
                <a:srgbClr val="333333"/>
              </a:solidFill>
              <a:highlight>
                <a:srgbClr val="F7FBFF"/>
              </a:highlight>
              <a:latin typeface="Montserrat"/>
              <a:ea typeface="Montserrat"/>
              <a:cs typeface="Montserrat"/>
              <a:sym typeface="Montserrat"/>
            </a:endParaRPr>
          </a:p>
          <a:p>
            <a:pPr indent="-342900" lvl="0" marL="457200" rtl="0" algn="just">
              <a:lnSpc>
                <a:spcPct val="150000"/>
              </a:lnSpc>
              <a:spcBef>
                <a:spcPts val="0"/>
              </a:spcBef>
              <a:spcAft>
                <a:spcPts val="0"/>
              </a:spcAft>
              <a:buClr>
                <a:srgbClr val="333333"/>
              </a:buClr>
              <a:buSzPts val="1800"/>
              <a:buFont typeface="Montserrat"/>
              <a:buAutoNum type="arabicPeriod"/>
            </a:pPr>
            <a:r>
              <a:rPr lang="en">
                <a:solidFill>
                  <a:srgbClr val="333333"/>
                </a:solidFill>
                <a:highlight>
                  <a:srgbClr val="F7FBFF"/>
                </a:highlight>
                <a:latin typeface="Montserrat"/>
                <a:ea typeface="Montserrat"/>
                <a:cs typeface="Montserrat"/>
                <a:sym typeface="Montserrat"/>
              </a:rPr>
              <a:t>Reference Data Types (Object)</a:t>
            </a:r>
            <a:endParaRPr>
              <a:solidFill>
                <a:srgbClr val="333333"/>
              </a:solidFill>
              <a:highlight>
                <a:srgbClr val="F7FBFF"/>
              </a:highlight>
              <a:latin typeface="Montserrat"/>
              <a:ea typeface="Montserrat"/>
              <a:cs typeface="Montserrat"/>
              <a:sym typeface="Montserrat"/>
            </a:endParaRPr>
          </a:p>
          <a:p>
            <a:pPr indent="-317500" lvl="1" marL="914400" rtl="0" algn="just">
              <a:lnSpc>
                <a:spcPct val="150000"/>
              </a:lnSpc>
              <a:spcBef>
                <a:spcPts val="0"/>
              </a:spcBef>
              <a:spcAft>
                <a:spcPts val="0"/>
              </a:spcAft>
              <a:buClr>
                <a:srgbClr val="333333"/>
              </a:buClr>
              <a:buSzPts val="1400"/>
              <a:buFont typeface="Montserrat"/>
              <a:buAutoNum type="alphaLcPeriod"/>
            </a:pPr>
            <a:r>
              <a:rPr lang="en">
                <a:solidFill>
                  <a:srgbClr val="333333"/>
                </a:solidFill>
                <a:highlight>
                  <a:srgbClr val="F7FBFF"/>
                </a:highlight>
                <a:latin typeface="Montserrat"/>
                <a:ea typeface="Montserrat"/>
                <a:cs typeface="Montserrat"/>
                <a:sym typeface="Montserrat"/>
              </a:rPr>
              <a:t>Array</a:t>
            </a:r>
            <a:endParaRPr>
              <a:solidFill>
                <a:srgbClr val="333333"/>
              </a:solidFill>
              <a:highlight>
                <a:srgbClr val="F7FBFF"/>
              </a:highlight>
              <a:latin typeface="Montserrat"/>
              <a:ea typeface="Montserrat"/>
              <a:cs typeface="Montserrat"/>
              <a:sym typeface="Montserrat"/>
            </a:endParaRPr>
          </a:p>
          <a:p>
            <a:pPr indent="-317500" lvl="1" marL="914400" rtl="0" algn="just">
              <a:lnSpc>
                <a:spcPct val="150000"/>
              </a:lnSpc>
              <a:spcBef>
                <a:spcPts val="0"/>
              </a:spcBef>
              <a:spcAft>
                <a:spcPts val="0"/>
              </a:spcAft>
              <a:buClr>
                <a:srgbClr val="333333"/>
              </a:buClr>
              <a:buSzPts val="1400"/>
              <a:buFont typeface="Montserrat"/>
              <a:buAutoNum type="alphaLcPeriod"/>
            </a:pPr>
            <a:r>
              <a:rPr lang="en">
                <a:solidFill>
                  <a:srgbClr val="333333"/>
                </a:solidFill>
                <a:highlight>
                  <a:srgbClr val="F7FBFF"/>
                </a:highlight>
                <a:latin typeface="Montserrat"/>
                <a:ea typeface="Montserrat"/>
                <a:cs typeface="Montserrat"/>
                <a:sym typeface="Montserrat"/>
              </a:rPr>
              <a:t>Function</a:t>
            </a:r>
            <a:endParaRPr>
              <a:solidFill>
                <a:srgbClr val="333333"/>
              </a:solidFill>
              <a:highlight>
                <a:srgbClr val="F7FBFF"/>
              </a:highlight>
              <a:latin typeface="Montserrat"/>
              <a:ea typeface="Montserrat"/>
              <a:cs typeface="Montserrat"/>
              <a:sym typeface="Montserrat"/>
            </a:endParaRPr>
          </a:p>
          <a:p>
            <a:pPr indent="-317500" lvl="1" marL="914400" rtl="0" algn="just">
              <a:lnSpc>
                <a:spcPct val="150000"/>
              </a:lnSpc>
              <a:spcBef>
                <a:spcPts val="0"/>
              </a:spcBef>
              <a:spcAft>
                <a:spcPts val="0"/>
              </a:spcAft>
              <a:buClr>
                <a:srgbClr val="333333"/>
              </a:buClr>
              <a:buSzPts val="1400"/>
              <a:buFont typeface="Montserrat"/>
              <a:buAutoNum type="alphaLcPeriod"/>
            </a:pPr>
            <a:r>
              <a:rPr lang="en">
                <a:solidFill>
                  <a:srgbClr val="333333"/>
                </a:solidFill>
                <a:highlight>
                  <a:srgbClr val="F7FBFF"/>
                </a:highlight>
                <a:latin typeface="Montserrat"/>
                <a:ea typeface="Montserrat"/>
                <a:cs typeface="Montserrat"/>
                <a:sym typeface="Montserrat"/>
              </a:rPr>
              <a:t>Object</a:t>
            </a:r>
            <a:endParaRPr>
              <a:solidFill>
                <a:srgbClr val="333333"/>
              </a:solidFill>
              <a:highlight>
                <a:srgbClr val="F7FBFF"/>
              </a:highlight>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8"/>
          <p:cNvSpPr txBox="1"/>
          <p:nvPr>
            <p:ph type="title"/>
          </p:nvPr>
        </p:nvSpPr>
        <p:spPr>
          <a:xfrm>
            <a:off x="213100" y="11661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Lab</a:t>
            </a:r>
            <a:r>
              <a:rPr b="1" lang="en" sz="3600">
                <a:solidFill>
                  <a:srgbClr val="FF0000"/>
                </a:solidFill>
                <a:latin typeface="Open Sans"/>
                <a:ea typeface="Open Sans"/>
                <a:cs typeface="Open Sans"/>
                <a:sym typeface="Open Sans"/>
              </a:rPr>
              <a:t> 1</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Basic Sequential Programs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u="sng">
                <a:solidFill>
                  <a:schemeClr val="hlink"/>
                </a:solidFill>
                <a:highlight>
                  <a:srgbClr val="FEFEFE"/>
                </a:highlight>
                <a:latin typeface="Montserrat"/>
                <a:ea typeface="Montserrat"/>
                <a:cs typeface="Montserrat"/>
                <a:sym typeface="Montserrat"/>
                <a:hlinkClick r:id="rId3"/>
              </a:rPr>
              <a:t>Lab Exercises</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9"/>
          <p:cNvSpPr txBox="1"/>
          <p:nvPr>
            <p:ph type="title"/>
          </p:nvPr>
        </p:nvSpPr>
        <p:spPr>
          <a:xfrm>
            <a:off x="311700" y="149277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Control Constructs</a:t>
            </a:r>
            <a:endParaRPr b="1" sz="4800">
              <a:solidFill>
                <a:srgbClr val="FF0000"/>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50"/>
          <p:cNvPicPr preferRelativeResize="0"/>
          <p:nvPr/>
        </p:nvPicPr>
        <p:blipFill>
          <a:blip r:embed="rId3">
            <a:alphaModFix/>
          </a:blip>
          <a:stretch>
            <a:fillRect/>
          </a:stretch>
        </p:blipFill>
        <p:spPr>
          <a:xfrm>
            <a:off x="152400" y="1129625"/>
            <a:ext cx="8839200" cy="3761160"/>
          </a:xfrm>
          <a:prstGeom prst="rect">
            <a:avLst/>
          </a:prstGeom>
          <a:noFill/>
          <a:ln>
            <a:noFill/>
          </a:ln>
        </p:spPr>
      </p:pic>
      <p:sp>
        <p:nvSpPr>
          <p:cNvPr id="268" name="Google Shape;268;p50"/>
          <p:cNvSpPr txBox="1"/>
          <p:nvPr>
            <p:ph type="title"/>
          </p:nvPr>
        </p:nvSpPr>
        <p:spPr>
          <a:xfrm>
            <a:off x="471000" y="7712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800">
                <a:solidFill>
                  <a:srgbClr val="FF0000"/>
                </a:solidFill>
                <a:latin typeface="Open Sans"/>
                <a:ea typeface="Open Sans"/>
                <a:cs typeface="Open Sans"/>
                <a:sym typeface="Open Sans"/>
              </a:rPr>
              <a:t>What are Control Constructs ?</a:t>
            </a:r>
            <a:endParaRPr b="1" sz="3800">
              <a:solidFill>
                <a:srgbClr val="FF0000"/>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1"/>
          <p:cNvSpPr txBox="1"/>
          <p:nvPr>
            <p:ph type="title"/>
          </p:nvPr>
        </p:nvSpPr>
        <p:spPr>
          <a:xfrm>
            <a:off x="311700" y="7485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Control Constructs</a:t>
            </a:r>
            <a:endParaRPr b="1" sz="2400">
              <a:solidFill>
                <a:srgbClr val="FF0000"/>
              </a:solidFill>
              <a:latin typeface="Open Sans"/>
              <a:ea typeface="Open Sans"/>
              <a:cs typeface="Open Sans"/>
              <a:sym typeface="Open Sans"/>
            </a:endParaRPr>
          </a:p>
        </p:txBody>
      </p:sp>
      <p:sp>
        <p:nvSpPr>
          <p:cNvPr id="274" name="Google Shape;274;p51"/>
          <p:cNvSpPr txBox="1"/>
          <p:nvPr>
            <p:ph idx="1" type="body"/>
          </p:nvPr>
        </p:nvSpPr>
        <p:spPr>
          <a:xfrm>
            <a:off x="311700" y="769675"/>
            <a:ext cx="8520600" cy="418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A0A0A"/>
              </a:buClr>
              <a:buSzPts val="1400"/>
              <a:buFont typeface="Montserrat"/>
              <a:buChar char="●"/>
            </a:pPr>
            <a:r>
              <a:rPr lang="en" sz="1400">
                <a:solidFill>
                  <a:srgbClr val="0A0A0A"/>
                </a:solidFill>
                <a:highlight>
                  <a:srgbClr val="FFFFFF"/>
                </a:highlight>
                <a:latin typeface="Montserrat"/>
                <a:ea typeface="Montserrat"/>
                <a:cs typeface="Montserrat"/>
                <a:sym typeface="Montserrat"/>
              </a:rPr>
              <a:t>Control Structures can be considered as the building blocks of computer programs. They determine when and which statements and/or commands are executed</a:t>
            </a:r>
            <a:endParaRPr sz="1400">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400">
              <a:solidFill>
                <a:srgbClr val="0A0A0A"/>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400">
                <a:solidFill>
                  <a:srgbClr val="0A0A0A"/>
                </a:solidFill>
                <a:highlight>
                  <a:srgbClr val="FFFFFF"/>
                </a:highlight>
                <a:latin typeface="Montserrat"/>
                <a:ea typeface="Montserrat"/>
                <a:cs typeface="Montserrat"/>
                <a:sym typeface="Montserrat"/>
              </a:rPr>
              <a:t>The basic Control Structures in programming languages are:</a:t>
            </a:r>
            <a:endParaRPr sz="1400">
              <a:solidFill>
                <a:srgbClr val="0A0A0A"/>
              </a:solidFill>
              <a:highlight>
                <a:srgbClr val="FFFFFF"/>
              </a:highlight>
              <a:latin typeface="Montserrat"/>
              <a:ea typeface="Montserrat"/>
              <a:cs typeface="Montserrat"/>
              <a:sym typeface="Montserrat"/>
            </a:endParaRPr>
          </a:p>
          <a:p>
            <a:pPr indent="-317500" lvl="0" marL="457200" rtl="0" algn="l">
              <a:spcBef>
                <a:spcPts val="0"/>
              </a:spcBef>
              <a:spcAft>
                <a:spcPts val="0"/>
              </a:spcAft>
              <a:buClr>
                <a:srgbClr val="0A0A0A"/>
              </a:buClr>
              <a:buSzPts val="1400"/>
              <a:buFont typeface="Montserrat"/>
              <a:buChar char="●"/>
            </a:pPr>
            <a:r>
              <a:rPr b="1" lang="en" sz="1400">
                <a:solidFill>
                  <a:srgbClr val="0A0A0A"/>
                </a:solidFill>
                <a:highlight>
                  <a:srgbClr val="FFFFFF"/>
                </a:highlight>
                <a:latin typeface="Montserrat"/>
                <a:ea typeface="Montserrat"/>
                <a:cs typeface="Montserrat"/>
                <a:sym typeface="Montserrat"/>
              </a:rPr>
              <a:t>Selection (Decision Making- Conditionals</a:t>
            </a:r>
            <a:r>
              <a:rPr b="1" lang="en" sz="1400">
                <a:solidFill>
                  <a:srgbClr val="0A0A0A"/>
                </a:solidFill>
                <a:highlight>
                  <a:srgbClr val="FFFFFF"/>
                </a:highlight>
                <a:latin typeface="Montserrat"/>
                <a:ea typeface="Montserrat"/>
                <a:cs typeface="Montserrat"/>
                <a:sym typeface="Montserrat"/>
              </a:rPr>
              <a:t>):</a:t>
            </a:r>
            <a:r>
              <a:rPr lang="en" sz="1400">
                <a:solidFill>
                  <a:srgbClr val="0A0A0A"/>
                </a:solidFill>
                <a:highlight>
                  <a:srgbClr val="FFFFFF"/>
                </a:highlight>
                <a:latin typeface="Montserrat"/>
                <a:ea typeface="Montserrat"/>
                <a:cs typeface="Montserrat"/>
                <a:sym typeface="Montserrat"/>
              </a:rPr>
              <a:t> which are used to execute one or more statements if a condition is met.</a:t>
            </a:r>
            <a:endParaRPr sz="1400">
              <a:solidFill>
                <a:srgbClr val="0A0A0A"/>
              </a:solidFill>
              <a:highlight>
                <a:srgbClr val="FFFFFF"/>
              </a:highlight>
              <a:latin typeface="Montserrat"/>
              <a:ea typeface="Montserrat"/>
              <a:cs typeface="Montserrat"/>
              <a:sym typeface="Montserrat"/>
            </a:endParaRPr>
          </a:p>
          <a:p>
            <a:pPr indent="-317500" lvl="1" marL="914400" rtl="0" algn="l">
              <a:spcBef>
                <a:spcPts val="0"/>
              </a:spcBef>
              <a:spcAft>
                <a:spcPts val="0"/>
              </a:spcAft>
              <a:buClr>
                <a:srgbClr val="0A0A0A"/>
              </a:buClr>
              <a:buSzPts val="1400"/>
              <a:buFont typeface="Montserrat"/>
              <a:buChar char="○"/>
            </a:pPr>
            <a:r>
              <a:rPr lang="en">
                <a:solidFill>
                  <a:srgbClr val="0A0A0A"/>
                </a:solidFill>
                <a:highlight>
                  <a:srgbClr val="FFFFFF"/>
                </a:highlight>
                <a:latin typeface="Montserrat"/>
                <a:ea typeface="Montserrat"/>
                <a:cs typeface="Montserrat"/>
                <a:sym typeface="Montserrat"/>
              </a:rPr>
              <a:t>If</a:t>
            </a:r>
            <a:endParaRPr>
              <a:solidFill>
                <a:srgbClr val="0A0A0A"/>
              </a:solidFill>
              <a:highlight>
                <a:srgbClr val="FFFFFF"/>
              </a:highlight>
              <a:latin typeface="Montserrat"/>
              <a:ea typeface="Montserrat"/>
              <a:cs typeface="Montserrat"/>
              <a:sym typeface="Montserrat"/>
            </a:endParaRPr>
          </a:p>
          <a:p>
            <a:pPr indent="-317500" lvl="1" marL="914400" rtl="0" algn="l">
              <a:spcBef>
                <a:spcPts val="0"/>
              </a:spcBef>
              <a:spcAft>
                <a:spcPts val="0"/>
              </a:spcAft>
              <a:buClr>
                <a:srgbClr val="0A0A0A"/>
              </a:buClr>
              <a:buSzPts val="1400"/>
              <a:buFont typeface="Montserrat"/>
              <a:buChar char="○"/>
            </a:pPr>
            <a:r>
              <a:rPr lang="en">
                <a:solidFill>
                  <a:srgbClr val="0A0A0A"/>
                </a:solidFill>
                <a:highlight>
                  <a:srgbClr val="FFFFFF"/>
                </a:highlight>
                <a:latin typeface="Montserrat"/>
                <a:ea typeface="Montserrat"/>
                <a:cs typeface="Montserrat"/>
                <a:sym typeface="Montserrat"/>
              </a:rPr>
              <a:t>If else</a:t>
            </a:r>
            <a:endParaRPr>
              <a:solidFill>
                <a:srgbClr val="0A0A0A"/>
              </a:solidFill>
              <a:highlight>
                <a:srgbClr val="FFFFFF"/>
              </a:highlight>
              <a:latin typeface="Montserrat"/>
              <a:ea typeface="Montserrat"/>
              <a:cs typeface="Montserrat"/>
              <a:sym typeface="Montserrat"/>
            </a:endParaRPr>
          </a:p>
          <a:p>
            <a:pPr indent="-317500" lvl="1" marL="914400" rtl="0" algn="l">
              <a:spcBef>
                <a:spcPts val="0"/>
              </a:spcBef>
              <a:spcAft>
                <a:spcPts val="0"/>
              </a:spcAft>
              <a:buClr>
                <a:srgbClr val="0A0A0A"/>
              </a:buClr>
              <a:buSzPts val="1400"/>
              <a:buFont typeface="Montserrat"/>
              <a:buChar char="○"/>
            </a:pPr>
            <a:r>
              <a:rPr lang="en">
                <a:solidFill>
                  <a:srgbClr val="0A0A0A"/>
                </a:solidFill>
                <a:highlight>
                  <a:srgbClr val="FFFFFF"/>
                </a:highlight>
                <a:latin typeface="Montserrat"/>
                <a:ea typeface="Montserrat"/>
                <a:cs typeface="Montserrat"/>
                <a:sym typeface="Montserrat"/>
              </a:rPr>
              <a:t>If else if</a:t>
            </a:r>
            <a:endParaRPr>
              <a:solidFill>
                <a:srgbClr val="0A0A0A"/>
              </a:solidFill>
              <a:highlight>
                <a:srgbClr val="FFFFFF"/>
              </a:highlight>
              <a:latin typeface="Montserrat"/>
              <a:ea typeface="Montserrat"/>
              <a:cs typeface="Montserrat"/>
              <a:sym typeface="Montserrat"/>
            </a:endParaRPr>
          </a:p>
          <a:p>
            <a:pPr indent="-317500" lvl="1" marL="914400" rtl="0" algn="l">
              <a:spcBef>
                <a:spcPts val="0"/>
              </a:spcBef>
              <a:spcAft>
                <a:spcPts val="0"/>
              </a:spcAft>
              <a:buClr>
                <a:srgbClr val="0A0A0A"/>
              </a:buClr>
              <a:buSzPts val="1400"/>
              <a:buFont typeface="Montserrat"/>
              <a:buChar char="○"/>
            </a:pPr>
            <a:r>
              <a:rPr lang="en">
                <a:solidFill>
                  <a:srgbClr val="0A0A0A"/>
                </a:solidFill>
                <a:highlight>
                  <a:srgbClr val="FFFFFF"/>
                </a:highlight>
                <a:latin typeface="Montserrat"/>
                <a:ea typeface="Montserrat"/>
                <a:cs typeface="Montserrat"/>
                <a:sym typeface="Montserrat"/>
              </a:rPr>
              <a:t>Switch case</a:t>
            </a:r>
            <a:endParaRPr>
              <a:solidFill>
                <a:srgbClr val="0A0A0A"/>
              </a:solidFill>
              <a:highlight>
                <a:srgbClr val="FFFFFF"/>
              </a:highlight>
              <a:latin typeface="Montserrat"/>
              <a:ea typeface="Montserrat"/>
              <a:cs typeface="Montserrat"/>
              <a:sym typeface="Montserrat"/>
            </a:endParaRPr>
          </a:p>
          <a:p>
            <a:pPr indent="0" lvl="0" marL="9144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17500" lvl="0" marL="457200" rtl="0" algn="l">
              <a:spcBef>
                <a:spcPts val="0"/>
              </a:spcBef>
              <a:spcAft>
                <a:spcPts val="0"/>
              </a:spcAft>
              <a:buClr>
                <a:srgbClr val="0A0A0A"/>
              </a:buClr>
              <a:buSzPts val="1400"/>
              <a:buFont typeface="Montserrat"/>
              <a:buChar char="●"/>
            </a:pPr>
            <a:r>
              <a:rPr b="1" lang="en" sz="1400">
                <a:solidFill>
                  <a:srgbClr val="0A0A0A"/>
                </a:solidFill>
                <a:highlight>
                  <a:srgbClr val="FFFFFF"/>
                </a:highlight>
                <a:latin typeface="Montserrat"/>
                <a:ea typeface="Montserrat"/>
                <a:cs typeface="Montserrat"/>
                <a:sym typeface="Montserrat"/>
              </a:rPr>
              <a:t>Iteration</a:t>
            </a:r>
            <a:r>
              <a:rPr b="1" lang="en" sz="1400">
                <a:solidFill>
                  <a:srgbClr val="0A0A0A"/>
                </a:solidFill>
                <a:highlight>
                  <a:srgbClr val="FFFFFF"/>
                </a:highlight>
                <a:latin typeface="Montserrat"/>
                <a:ea typeface="Montserrat"/>
                <a:cs typeface="Montserrat"/>
                <a:sym typeface="Montserrat"/>
              </a:rPr>
              <a:t>(loops)</a:t>
            </a:r>
            <a:r>
              <a:rPr lang="en" sz="1400">
                <a:solidFill>
                  <a:srgbClr val="0A0A0A"/>
                </a:solidFill>
                <a:highlight>
                  <a:srgbClr val="FFFFFF"/>
                </a:highlight>
                <a:latin typeface="Montserrat"/>
                <a:ea typeface="Montserrat"/>
                <a:cs typeface="Montserrat"/>
                <a:sym typeface="Montserrat"/>
              </a:rPr>
              <a:t>: which purpose is to repeat a statement a certain number of times or while a condition is fulfilled.</a:t>
            </a:r>
            <a:endParaRPr sz="1400">
              <a:solidFill>
                <a:srgbClr val="0A0A0A"/>
              </a:solidFill>
              <a:highlight>
                <a:srgbClr val="FFFFFF"/>
              </a:highlight>
              <a:latin typeface="Montserrat"/>
              <a:ea typeface="Montserrat"/>
              <a:cs typeface="Montserrat"/>
              <a:sym typeface="Montserrat"/>
            </a:endParaRPr>
          </a:p>
          <a:p>
            <a:pPr indent="-317500" lvl="1" marL="914400" rtl="0" algn="l">
              <a:spcBef>
                <a:spcPts val="0"/>
              </a:spcBef>
              <a:spcAft>
                <a:spcPts val="0"/>
              </a:spcAft>
              <a:buClr>
                <a:srgbClr val="0A0A0A"/>
              </a:buClr>
              <a:buSzPts val="1400"/>
              <a:buFont typeface="Montserrat"/>
              <a:buChar char="○"/>
            </a:pPr>
            <a:r>
              <a:rPr lang="en">
                <a:solidFill>
                  <a:srgbClr val="0A0A0A"/>
                </a:solidFill>
                <a:highlight>
                  <a:srgbClr val="FFFFFF"/>
                </a:highlight>
                <a:latin typeface="Montserrat"/>
                <a:ea typeface="Montserrat"/>
                <a:cs typeface="Montserrat"/>
                <a:sym typeface="Montserrat"/>
              </a:rPr>
              <a:t>For  -   When know how many times something is going to repeat </a:t>
            </a:r>
            <a:endParaRPr>
              <a:solidFill>
                <a:srgbClr val="0A0A0A"/>
              </a:solidFill>
              <a:highlight>
                <a:srgbClr val="FFFFFF"/>
              </a:highlight>
              <a:latin typeface="Montserrat"/>
              <a:ea typeface="Montserrat"/>
              <a:cs typeface="Montserrat"/>
              <a:sym typeface="Montserrat"/>
            </a:endParaRPr>
          </a:p>
          <a:p>
            <a:pPr indent="-317500" lvl="1" marL="914400" rtl="0" algn="l">
              <a:spcBef>
                <a:spcPts val="0"/>
              </a:spcBef>
              <a:spcAft>
                <a:spcPts val="0"/>
              </a:spcAft>
              <a:buClr>
                <a:srgbClr val="0A0A0A"/>
              </a:buClr>
              <a:buSzPts val="1400"/>
              <a:buFont typeface="Montserrat"/>
              <a:buChar char="○"/>
            </a:pPr>
            <a:r>
              <a:rPr lang="en">
                <a:solidFill>
                  <a:srgbClr val="0A0A0A"/>
                </a:solidFill>
                <a:highlight>
                  <a:srgbClr val="FFFFFF"/>
                </a:highlight>
                <a:latin typeface="Montserrat"/>
                <a:ea typeface="Montserrat"/>
                <a:cs typeface="Montserrat"/>
                <a:sym typeface="Montserrat"/>
              </a:rPr>
              <a:t>While</a:t>
            </a:r>
            <a:endParaRPr>
              <a:solidFill>
                <a:srgbClr val="0A0A0A"/>
              </a:solidFill>
              <a:highlight>
                <a:srgbClr val="FFFFFF"/>
              </a:highlight>
              <a:latin typeface="Montserrat"/>
              <a:ea typeface="Montserrat"/>
              <a:cs typeface="Montserrat"/>
              <a:sym typeface="Montserrat"/>
            </a:endParaRPr>
          </a:p>
          <a:p>
            <a:pPr indent="-317500" lvl="1" marL="914400" rtl="0" algn="l">
              <a:spcBef>
                <a:spcPts val="0"/>
              </a:spcBef>
              <a:spcAft>
                <a:spcPts val="0"/>
              </a:spcAft>
              <a:buClr>
                <a:srgbClr val="0A0A0A"/>
              </a:buClr>
              <a:buSzPts val="1400"/>
              <a:buFont typeface="Montserrat"/>
              <a:buChar char="○"/>
            </a:pPr>
            <a:r>
              <a:rPr lang="en">
                <a:solidFill>
                  <a:srgbClr val="0A0A0A"/>
                </a:solidFill>
                <a:highlight>
                  <a:srgbClr val="FFFFFF"/>
                </a:highlight>
                <a:latin typeface="Montserrat"/>
                <a:ea typeface="Montserrat"/>
                <a:cs typeface="Montserrat"/>
                <a:sym typeface="Montserrat"/>
              </a:rPr>
              <a:t>Do while</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3216325" y="165675"/>
            <a:ext cx="2639797" cy="1904250"/>
          </a:xfrm>
          <a:prstGeom prst="rect">
            <a:avLst/>
          </a:prstGeom>
          <a:noFill/>
          <a:ln>
            <a:noFill/>
          </a:ln>
        </p:spPr>
      </p:pic>
      <p:sp>
        <p:nvSpPr>
          <p:cNvPr id="71" name="Google Shape;71;p16"/>
          <p:cNvSpPr txBox="1"/>
          <p:nvPr>
            <p:ph type="title"/>
          </p:nvPr>
        </p:nvSpPr>
        <p:spPr>
          <a:xfrm>
            <a:off x="311700" y="20699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WEB PAGE</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 web page is an </a:t>
            </a:r>
            <a:r>
              <a:rPr b="1" lang="en" sz="1500">
                <a:solidFill>
                  <a:srgbClr val="424242"/>
                </a:solidFill>
                <a:highlight>
                  <a:srgbClr val="FEFEFE"/>
                </a:highlight>
                <a:latin typeface="Montserrat"/>
                <a:ea typeface="Montserrat"/>
                <a:cs typeface="Montserrat"/>
                <a:sym typeface="Montserrat"/>
              </a:rPr>
              <a:t>electronic document. </a:t>
            </a:r>
            <a:r>
              <a:rPr lang="en" sz="1500">
                <a:solidFill>
                  <a:srgbClr val="424242"/>
                </a:solidFill>
                <a:highlight>
                  <a:srgbClr val="FEFEFE"/>
                </a:highlight>
                <a:latin typeface="Montserrat"/>
                <a:ea typeface="Montserrat"/>
                <a:cs typeface="Montserrat"/>
                <a:sym typeface="Montserrat"/>
              </a:rPr>
              <a:t>They are files that are stored on a computer that runs software called a web server and retrieve via a program called a browser.</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2"/>
          <p:cNvSpPr txBox="1"/>
          <p:nvPr>
            <p:ph type="title"/>
          </p:nvPr>
        </p:nvSpPr>
        <p:spPr>
          <a:xfrm>
            <a:off x="311700" y="543750"/>
            <a:ext cx="8520600" cy="40560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SELECTION CONSTRUCT</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OR </a:t>
            </a:r>
            <a:endParaRPr b="1" sz="48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CONDITIONALS</a:t>
            </a:r>
            <a:endParaRPr b="1" sz="4800">
              <a:solidFill>
                <a:srgbClr val="FF0000"/>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3"/>
          <p:cNvPicPr preferRelativeResize="0"/>
          <p:nvPr/>
        </p:nvPicPr>
        <p:blipFill>
          <a:blip r:embed="rId3">
            <a:alphaModFix/>
          </a:blip>
          <a:stretch>
            <a:fillRect/>
          </a:stretch>
        </p:blipFill>
        <p:spPr>
          <a:xfrm>
            <a:off x="152400" y="152400"/>
            <a:ext cx="8839200" cy="462584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4"/>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Conditionals</a:t>
            </a:r>
            <a:endParaRPr b="1" sz="2400">
              <a:solidFill>
                <a:srgbClr val="FF0000"/>
              </a:solidFill>
              <a:latin typeface="Open Sans"/>
              <a:ea typeface="Open Sans"/>
              <a:cs typeface="Open Sans"/>
              <a:sym typeface="Open Sans"/>
            </a:endParaRPr>
          </a:p>
        </p:txBody>
      </p:sp>
      <p:sp>
        <p:nvSpPr>
          <p:cNvPr id="290" name="Google Shape;290;p54"/>
          <p:cNvSpPr txBox="1"/>
          <p:nvPr>
            <p:ph idx="1" type="body"/>
          </p:nvPr>
        </p:nvSpPr>
        <p:spPr>
          <a:xfrm>
            <a:off x="311700" y="769675"/>
            <a:ext cx="8520600" cy="381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Often times a computer program must make choices on which way to proceed, e.g., if the ball is in bounds, do one thing, else, do something different</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If the data has all been processed, end the program, else continue to the next data item... while the player has lives left continue the game.</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Conditional statements, conditional expressions and conditional constructs are features of a programming language, which perform different computations or actions depending on whether a programmer-specified boolean condition evaluates to true or false</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5"/>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Types of Conditionals Constructs</a:t>
            </a:r>
            <a:endParaRPr b="1" sz="2400">
              <a:solidFill>
                <a:srgbClr val="FF0000"/>
              </a:solidFill>
              <a:latin typeface="Open Sans"/>
              <a:ea typeface="Open Sans"/>
              <a:cs typeface="Open Sans"/>
              <a:sym typeface="Open Sans"/>
            </a:endParaRPr>
          </a:p>
        </p:txBody>
      </p:sp>
      <p:sp>
        <p:nvSpPr>
          <p:cNvPr id="296" name="Google Shape;296;p55"/>
          <p:cNvSpPr txBox="1"/>
          <p:nvPr>
            <p:ph idx="1" type="body"/>
          </p:nvPr>
        </p:nvSpPr>
        <p:spPr>
          <a:xfrm>
            <a:off x="311700" y="769675"/>
            <a:ext cx="8520600" cy="381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if</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If else</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If else if</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switch</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6"/>
          <p:cNvPicPr preferRelativeResize="0"/>
          <p:nvPr/>
        </p:nvPicPr>
        <p:blipFill>
          <a:blip r:embed="rId3">
            <a:alphaModFix/>
          </a:blip>
          <a:stretch>
            <a:fillRect/>
          </a:stretch>
        </p:blipFill>
        <p:spPr>
          <a:xfrm>
            <a:off x="823300" y="128050"/>
            <a:ext cx="7339225" cy="4887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57"/>
          <p:cNvPicPr preferRelativeResize="0"/>
          <p:nvPr/>
        </p:nvPicPr>
        <p:blipFill>
          <a:blip r:embed="rId3">
            <a:alphaModFix/>
          </a:blip>
          <a:stretch>
            <a:fillRect/>
          </a:stretch>
        </p:blipFill>
        <p:spPr>
          <a:xfrm>
            <a:off x="1801675" y="585700"/>
            <a:ext cx="6124575" cy="3762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8"/>
          <p:cNvPicPr preferRelativeResize="0"/>
          <p:nvPr/>
        </p:nvPicPr>
        <p:blipFill>
          <a:blip r:embed="rId3">
            <a:alphaModFix/>
          </a:blip>
          <a:stretch>
            <a:fillRect/>
          </a:stretch>
        </p:blipFill>
        <p:spPr>
          <a:xfrm>
            <a:off x="1060900" y="152400"/>
            <a:ext cx="7210644" cy="4991100"/>
          </a:xfrm>
          <a:prstGeom prst="rect">
            <a:avLst/>
          </a:prstGeom>
          <a:noFill/>
          <a:ln>
            <a:noFill/>
          </a:ln>
        </p:spPr>
      </p:pic>
      <p:pic>
        <p:nvPicPr>
          <p:cNvPr id="312" name="Google Shape;312;p58"/>
          <p:cNvPicPr preferRelativeResize="0"/>
          <p:nvPr/>
        </p:nvPicPr>
        <p:blipFill>
          <a:blip r:embed="rId4">
            <a:alphaModFix/>
          </a:blip>
          <a:stretch>
            <a:fillRect/>
          </a:stretch>
        </p:blipFill>
        <p:spPr>
          <a:xfrm>
            <a:off x="1437250" y="244325"/>
            <a:ext cx="6457950" cy="4400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9"/>
          <p:cNvPicPr preferRelativeResize="0"/>
          <p:nvPr/>
        </p:nvPicPr>
        <p:blipFill>
          <a:blip r:embed="rId3">
            <a:alphaModFix/>
          </a:blip>
          <a:stretch>
            <a:fillRect/>
          </a:stretch>
        </p:blipFill>
        <p:spPr>
          <a:xfrm>
            <a:off x="1060900" y="152400"/>
            <a:ext cx="7210644" cy="4991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60"/>
          <p:cNvPicPr preferRelativeResize="0"/>
          <p:nvPr/>
        </p:nvPicPr>
        <p:blipFill>
          <a:blip r:embed="rId3">
            <a:alphaModFix/>
          </a:blip>
          <a:stretch>
            <a:fillRect/>
          </a:stretch>
        </p:blipFill>
        <p:spPr>
          <a:xfrm>
            <a:off x="1126550" y="1152525"/>
            <a:ext cx="6572250" cy="3009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1"/>
          <p:cNvSpPr txBox="1"/>
          <p:nvPr>
            <p:ph type="title"/>
          </p:nvPr>
        </p:nvSpPr>
        <p:spPr>
          <a:xfrm>
            <a:off x="311700" y="149277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RELATIONAL OPERATORS</a:t>
            </a:r>
            <a:endParaRPr b="1" sz="4800">
              <a:solidFill>
                <a:srgbClr val="FF000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0" y="582025"/>
            <a:ext cx="9144000" cy="9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0000"/>
              </a:solidFill>
              <a:latin typeface="Montserrat"/>
              <a:ea typeface="Montserrat"/>
              <a:cs typeface="Montserrat"/>
              <a:sym typeface="Montserrat"/>
            </a:endParaRPr>
          </a:p>
          <a:p>
            <a:pPr indent="0" lvl="0" marL="457200" rtl="0" algn="ctr">
              <a:spcBef>
                <a:spcPts val="0"/>
              </a:spcBef>
              <a:spcAft>
                <a:spcPts val="0"/>
              </a:spcAft>
              <a:buNone/>
            </a:pPr>
            <a:r>
              <a:rPr lang="en" sz="2400">
                <a:solidFill>
                  <a:srgbClr val="FF0000"/>
                </a:solidFill>
                <a:latin typeface="Montserrat"/>
                <a:ea typeface="Montserrat"/>
                <a:cs typeface="Montserrat"/>
                <a:sym typeface="Montserrat"/>
              </a:rPr>
              <a:t>MAIN FRONT-END TECHNOLOGIES</a:t>
            </a:r>
            <a:endParaRPr sz="2400">
              <a:solidFill>
                <a:srgbClr val="FF0000"/>
              </a:solidFill>
              <a:latin typeface="Montserrat"/>
              <a:ea typeface="Montserrat"/>
              <a:cs typeface="Montserrat"/>
              <a:sym typeface="Montserrat"/>
            </a:endParaRPr>
          </a:p>
          <a:p>
            <a:pPr indent="0" lvl="0" marL="457200" rtl="0" algn="ctr">
              <a:spcBef>
                <a:spcPts val="0"/>
              </a:spcBef>
              <a:spcAft>
                <a:spcPts val="0"/>
              </a:spcAft>
              <a:buNone/>
            </a:pPr>
            <a:r>
              <a:t/>
            </a:r>
            <a:endParaRPr sz="2400">
              <a:solidFill>
                <a:srgbClr val="FF0000"/>
              </a:solidFill>
              <a:latin typeface="Montserrat"/>
              <a:ea typeface="Montserrat"/>
              <a:cs typeface="Montserrat"/>
              <a:sym typeface="Montserrat"/>
            </a:endParaRPr>
          </a:p>
        </p:txBody>
      </p:sp>
      <p:pic>
        <p:nvPicPr>
          <p:cNvPr id="77" name="Google Shape;77;p17"/>
          <p:cNvPicPr preferRelativeResize="0"/>
          <p:nvPr/>
        </p:nvPicPr>
        <p:blipFill>
          <a:blip r:embed="rId3">
            <a:alphaModFix/>
          </a:blip>
          <a:stretch>
            <a:fillRect/>
          </a:stretch>
        </p:blipFill>
        <p:spPr>
          <a:xfrm>
            <a:off x="974125" y="1512925"/>
            <a:ext cx="7500548" cy="3129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Relational Operators</a:t>
            </a:r>
            <a:endParaRPr b="1" sz="2400">
              <a:solidFill>
                <a:srgbClr val="FF0000"/>
              </a:solidFill>
              <a:latin typeface="Open Sans"/>
              <a:ea typeface="Open Sans"/>
              <a:cs typeface="Open Sans"/>
              <a:sym typeface="Open Sans"/>
            </a:endParaRPr>
          </a:p>
        </p:txBody>
      </p:sp>
      <p:graphicFrame>
        <p:nvGraphicFramePr>
          <p:cNvPr id="333" name="Google Shape;333;p62"/>
          <p:cNvGraphicFramePr/>
          <p:nvPr/>
        </p:nvGraphicFramePr>
        <p:xfrm>
          <a:off x="516000" y="741000"/>
          <a:ext cx="3000000" cy="3000000"/>
        </p:xfrm>
        <a:graphic>
          <a:graphicData uri="http://schemas.openxmlformats.org/drawingml/2006/table">
            <a:tbl>
              <a:tblPr>
                <a:noFill/>
                <a:tableStyleId>{32F25557-2E50-46BE-8F48-DA6E2468DD74}</a:tableStyleId>
              </a:tblPr>
              <a:tblGrid>
                <a:gridCol w="3619500"/>
                <a:gridCol w="3619500"/>
              </a:tblGrid>
              <a:tr h="595825">
                <a:tc>
                  <a:txBody>
                    <a:bodyPr/>
                    <a:lstStyle/>
                    <a:p>
                      <a:pPr indent="0" lvl="0" marL="0" rtl="0" algn="l">
                        <a:spcBef>
                          <a:spcPts val="0"/>
                        </a:spcBef>
                        <a:spcAft>
                          <a:spcPts val="0"/>
                        </a:spcAft>
                        <a:buNone/>
                      </a:pPr>
                      <a:r>
                        <a:rPr lang="en"/>
                        <a:t>Operator</a:t>
                      </a:r>
                      <a:endParaRPr/>
                    </a:p>
                  </a:txBody>
                  <a:tcPr marT="91425" marB="91425" marR="91425" marL="91425"/>
                </a:tc>
                <a:tc>
                  <a:txBody>
                    <a:bodyPr/>
                    <a:lstStyle/>
                    <a:p>
                      <a:pPr indent="0" lvl="0" marL="0" rtl="0" algn="l">
                        <a:spcBef>
                          <a:spcPts val="0"/>
                        </a:spcBef>
                        <a:spcAft>
                          <a:spcPts val="0"/>
                        </a:spcAft>
                        <a:buNone/>
                      </a:pPr>
                      <a:r>
                        <a:rPr lang="en"/>
                        <a:t>Symbol</a:t>
                      </a:r>
                      <a:endParaRPr/>
                    </a:p>
                  </a:txBody>
                  <a:tcPr marT="91425" marB="91425" marR="91425" marL="91425"/>
                </a:tc>
              </a:tr>
              <a:tr h="619625">
                <a:tc>
                  <a:txBody>
                    <a:bodyPr/>
                    <a:lstStyle/>
                    <a:p>
                      <a:pPr indent="0" lvl="0" marL="0" rtl="0" algn="l">
                        <a:spcBef>
                          <a:spcPts val="0"/>
                        </a:spcBef>
                        <a:spcAft>
                          <a:spcPts val="0"/>
                        </a:spcAft>
                        <a:buNone/>
                      </a:pPr>
                      <a:r>
                        <a:rPr lang="en"/>
                        <a:t>Less than</a:t>
                      </a:r>
                      <a:endParaRPr/>
                    </a:p>
                  </a:txBody>
                  <a:tcPr marT="91425" marB="91425" marR="91425" marL="91425"/>
                </a:tc>
                <a:tc>
                  <a:txBody>
                    <a:bodyPr/>
                    <a:lstStyle/>
                    <a:p>
                      <a:pPr indent="0" lvl="0" marL="0" rtl="0" algn="l">
                        <a:spcBef>
                          <a:spcPts val="0"/>
                        </a:spcBef>
                        <a:spcAft>
                          <a:spcPts val="0"/>
                        </a:spcAft>
                        <a:buNone/>
                      </a:pPr>
                      <a:r>
                        <a:rPr lang="en"/>
                        <a:t> &lt;</a:t>
                      </a:r>
                      <a:endParaRPr/>
                    </a:p>
                  </a:txBody>
                  <a:tcPr marT="91425" marB="91425" marR="91425" marL="91425"/>
                </a:tc>
              </a:tr>
              <a:tr h="595825">
                <a:tc>
                  <a:txBody>
                    <a:bodyPr/>
                    <a:lstStyle/>
                    <a:p>
                      <a:pPr indent="0" lvl="0" marL="0" rtl="0" algn="l">
                        <a:spcBef>
                          <a:spcPts val="0"/>
                        </a:spcBef>
                        <a:spcAft>
                          <a:spcPts val="0"/>
                        </a:spcAft>
                        <a:buNone/>
                      </a:pPr>
                      <a:r>
                        <a:rPr lang="en"/>
                        <a:t>Less than or equal</a:t>
                      </a:r>
                      <a:endParaRPr/>
                    </a:p>
                  </a:txBody>
                  <a:tcPr marT="91425" marB="91425" marR="91425" marL="91425"/>
                </a:tc>
                <a:tc>
                  <a:txBody>
                    <a:bodyPr/>
                    <a:lstStyle/>
                    <a:p>
                      <a:pPr indent="0" lvl="0" marL="0" rtl="0" algn="l">
                        <a:spcBef>
                          <a:spcPts val="0"/>
                        </a:spcBef>
                        <a:spcAft>
                          <a:spcPts val="0"/>
                        </a:spcAft>
                        <a:buNone/>
                      </a:pPr>
                      <a:r>
                        <a:rPr lang="en"/>
                        <a:t>&lt;=</a:t>
                      </a:r>
                      <a:endParaRPr/>
                    </a:p>
                  </a:txBody>
                  <a:tcPr marT="91425" marB="91425" marR="91425" marL="91425"/>
                </a:tc>
              </a:tr>
              <a:tr h="595825">
                <a:tc>
                  <a:txBody>
                    <a:bodyPr/>
                    <a:lstStyle/>
                    <a:p>
                      <a:pPr indent="0" lvl="0" marL="0" rtl="0" algn="l">
                        <a:spcBef>
                          <a:spcPts val="0"/>
                        </a:spcBef>
                        <a:spcAft>
                          <a:spcPts val="0"/>
                        </a:spcAft>
                        <a:buNone/>
                      </a:pPr>
                      <a:r>
                        <a:rPr lang="en"/>
                        <a:t>Greater than</a:t>
                      </a:r>
                      <a:endParaRPr/>
                    </a:p>
                  </a:txBody>
                  <a:tcPr marT="91425" marB="91425" marR="91425" marL="91425"/>
                </a:tc>
                <a:tc>
                  <a:txBody>
                    <a:bodyPr/>
                    <a:lstStyle/>
                    <a:p>
                      <a:pPr indent="0" lvl="0" marL="0" rtl="0" algn="l">
                        <a:spcBef>
                          <a:spcPts val="0"/>
                        </a:spcBef>
                        <a:spcAft>
                          <a:spcPts val="0"/>
                        </a:spcAft>
                        <a:buNone/>
                      </a:pPr>
                      <a:r>
                        <a:rPr lang="en"/>
                        <a:t>&gt;</a:t>
                      </a:r>
                      <a:endParaRPr/>
                    </a:p>
                    <a:p>
                      <a:pPr indent="0" lvl="0" marL="0" rtl="0" algn="l">
                        <a:spcBef>
                          <a:spcPts val="0"/>
                        </a:spcBef>
                        <a:spcAft>
                          <a:spcPts val="0"/>
                        </a:spcAft>
                        <a:buNone/>
                      </a:pPr>
                      <a:r>
                        <a:rPr lang="en"/>
                        <a:t> </a:t>
                      </a:r>
                      <a:endParaRPr/>
                    </a:p>
                  </a:txBody>
                  <a:tcPr marT="91425" marB="91425" marR="91425" marL="91425"/>
                </a:tc>
              </a:tr>
              <a:tr h="595825">
                <a:tc>
                  <a:txBody>
                    <a:bodyPr/>
                    <a:lstStyle/>
                    <a:p>
                      <a:pPr indent="0" lvl="0" marL="0" rtl="0" algn="l">
                        <a:spcBef>
                          <a:spcPts val="0"/>
                        </a:spcBef>
                        <a:spcAft>
                          <a:spcPts val="0"/>
                        </a:spcAft>
                        <a:buNone/>
                      </a:pPr>
                      <a:r>
                        <a:rPr lang="en"/>
                        <a:t>Greater than or equal to</a:t>
                      </a:r>
                      <a:endParaRPr/>
                    </a:p>
                  </a:txBody>
                  <a:tcPr marT="91425" marB="91425" marR="91425" marL="91425"/>
                </a:tc>
                <a:tc>
                  <a:txBody>
                    <a:bodyPr/>
                    <a:lstStyle/>
                    <a:p>
                      <a:pPr indent="0" lvl="0" marL="0" rtl="0" algn="l">
                        <a:spcBef>
                          <a:spcPts val="0"/>
                        </a:spcBef>
                        <a:spcAft>
                          <a:spcPts val="0"/>
                        </a:spcAft>
                        <a:buNone/>
                      </a:pPr>
                      <a:r>
                        <a:rPr lang="en"/>
                        <a:t>&gt;=</a:t>
                      </a:r>
                      <a:endParaRPr/>
                    </a:p>
                  </a:txBody>
                  <a:tcPr marT="91425" marB="91425" marR="91425" marL="91425"/>
                </a:tc>
              </a:tr>
              <a:tr h="595825">
                <a:tc>
                  <a:txBody>
                    <a:bodyPr/>
                    <a:lstStyle/>
                    <a:p>
                      <a:pPr indent="0" lvl="0" marL="0" rtl="0" algn="l">
                        <a:spcBef>
                          <a:spcPts val="0"/>
                        </a:spcBef>
                        <a:spcAft>
                          <a:spcPts val="0"/>
                        </a:spcAft>
                        <a:buNone/>
                      </a:pPr>
                      <a:r>
                        <a:rPr lang="en"/>
                        <a:t>Equal to</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r h="595825">
                <a:tc>
                  <a:txBody>
                    <a:bodyPr/>
                    <a:lstStyle/>
                    <a:p>
                      <a:pPr indent="0" lvl="0" marL="0" rtl="0" algn="l">
                        <a:spcBef>
                          <a:spcPts val="0"/>
                        </a:spcBef>
                        <a:spcAft>
                          <a:spcPts val="0"/>
                        </a:spcAft>
                        <a:buNone/>
                      </a:pPr>
                      <a:r>
                        <a:rPr lang="en"/>
                        <a:t>Not equal to</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3"/>
          <p:cNvSpPr txBox="1"/>
          <p:nvPr>
            <p:ph type="title"/>
          </p:nvPr>
        </p:nvSpPr>
        <p:spPr>
          <a:xfrm>
            <a:off x="311700" y="149277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LOGICAL OPERATORS</a:t>
            </a:r>
            <a:endParaRPr b="1" sz="4800">
              <a:solidFill>
                <a:srgbClr val="FF0000"/>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Logical Operators</a:t>
            </a:r>
            <a:endParaRPr b="1" sz="2400">
              <a:solidFill>
                <a:srgbClr val="FF0000"/>
              </a:solidFill>
              <a:latin typeface="Open Sans"/>
              <a:ea typeface="Open Sans"/>
              <a:cs typeface="Open Sans"/>
              <a:sym typeface="Open Sans"/>
            </a:endParaRPr>
          </a:p>
        </p:txBody>
      </p:sp>
      <p:graphicFrame>
        <p:nvGraphicFramePr>
          <p:cNvPr id="344" name="Google Shape;344;p64"/>
          <p:cNvGraphicFramePr/>
          <p:nvPr/>
        </p:nvGraphicFramePr>
        <p:xfrm>
          <a:off x="516000" y="858975"/>
          <a:ext cx="3000000" cy="3000000"/>
        </p:xfrm>
        <a:graphic>
          <a:graphicData uri="http://schemas.openxmlformats.org/drawingml/2006/table">
            <a:tbl>
              <a:tblPr>
                <a:noFill/>
                <a:tableStyleId>{32F25557-2E50-46BE-8F48-DA6E2468DD74}</a:tableStyleId>
              </a:tblPr>
              <a:tblGrid>
                <a:gridCol w="3619500"/>
                <a:gridCol w="3619500"/>
              </a:tblGrid>
              <a:tr h="595825">
                <a:tc>
                  <a:txBody>
                    <a:bodyPr/>
                    <a:lstStyle/>
                    <a:p>
                      <a:pPr indent="0" lvl="0" marL="0" rtl="0" algn="l">
                        <a:spcBef>
                          <a:spcPts val="0"/>
                        </a:spcBef>
                        <a:spcAft>
                          <a:spcPts val="0"/>
                        </a:spcAft>
                        <a:buNone/>
                      </a:pPr>
                      <a:r>
                        <a:rPr lang="en"/>
                        <a:t>Operator</a:t>
                      </a:r>
                      <a:endParaRPr/>
                    </a:p>
                  </a:txBody>
                  <a:tcPr marT="91425" marB="91425" marR="91425" marL="91425"/>
                </a:tc>
                <a:tc>
                  <a:txBody>
                    <a:bodyPr/>
                    <a:lstStyle/>
                    <a:p>
                      <a:pPr indent="0" lvl="0" marL="0" rtl="0" algn="l">
                        <a:spcBef>
                          <a:spcPts val="0"/>
                        </a:spcBef>
                        <a:spcAft>
                          <a:spcPts val="0"/>
                        </a:spcAft>
                        <a:buNone/>
                      </a:pPr>
                      <a:r>
                        <a:rPr lang="en"/>
                        <a:t>Symbol</a:t>
                      </a:r>
                      <a:endParaRPr/>
                    </a:p>
                  </a:txBody>
                  <a:tcPr marT="91425" marB="91425" marR="91425" marL="91425"/>
                </a:tc>
              </a:tr>
              <a:tr h="619625">
                <a:tc>
                  <a:txBody>
                    <a:bodyPr/>
                    <a:lstStyle/>
                    <a:p>
                      <a:pPr indent="0" lvl="0" marL="0" rtl="0" algn="l">
                        <a:spcBef>
                          <a:spcPts val="0"/>
                        </a:spcBef>
                        <a:spcAft>
                          <a:spcPts val="0"/>
                        </a:spcAft>
                        <a:buNone/>
                      </a:pPr>
                      <a:r>
                        <a:rPr b="1" lang="en"/>
                        <a:t>Logical AND</a:t>
                      </a:r>
                      <a:endParaRPr b="1"/>
                    </a:p>
                  </a:txBody>
                  <a:tcPr marT="91425" marB="91425" marR="91425" marL="91425"/>
                </a:tc>
                <a:tc>
                  <a:txBody>
                    <a:bodyPr/>
                    <a:lstStyle/>
                    <a:p>
                      <a:pPr indent="0" lvl="0" marL="0" rtl="0" algn="l">
                        <a:spcBef>
                          <a:spcPts val="0"/>
                        </a:spcBef>
                        <a:spcAft>
                          <a:spcPts val="0"/>
                        </a:spcAft>
                        <a:buNone/>
                      </a:pPr>
                      <a:r>
                        <a:rPr b="1" lang="en"/>
                        <a:t> &amp;&amp;</a:t>
                      </a:r>
                      <a:endParaRPr b="1"/>
                    </a:p>
                  </a:txBody>
                  <a:tcPr marT="91425" marB="91425" marR="91425" marL="91425"/>
                </a:tc>
              </a:tr>
              <a:tr h="595825">
                <a:tc>
                  <a:txBody>
                    <a:bodyPr/>
                    <a:lstStyle/>
                    <a:p>
                      <a:pPr indent="0" lvl="0" marL="0" rtl="0" algn="l">
                        <a:spcBef>
                          <a:spcPts val="0"/>
                        </a:spcBef>
                        <a:spcAft>
                          <a:spcPts val="0"/>
                        </a:spcAft>
                        <a:buNone/>
                      </a:pPr>
                      <a:r>
                        <a:rPr b="1" lang="en"/>
                        <a:t>Logical OR</a:t>
                      </a:r>
                      <a:endParaRPr b="1"/>
                    </a:p>
                  </a:txBody>
                  <a:tcPr marT="91425" marB="91425" marR="91425" marL="91425"/>
                </a:tc>
                <a:tc>
                  <a:txBody>
                    <a:bodyPr/>
                    <a:lstStyle/>
                    <a:p>
                      <a:pPr indent="0" lvl="0" marL="0" rtl="0" algn="l">
                        <a:spcBef>
                          <a:spcPts val="0"/>
                        </a:spcBef>
                        <a:spcAft>
                          <a:spcPts val="0"/>
                        </a:spcAft>
                        <a:buNone/>
                      </a:pPr>
                      <a:r>
                        <a:rPr b="1" lang="en"/>
                        <a:t>||</a:t>
                      </a:r>
                      <a:endParaRPr b="1"/>
                    </a:p>
                  </a:txBody>
                  <a:tcPr marT="91425" marB="91425" marR="91425" marL="91425"/>
                </a:tc>
              </a:tr>
              <a:tr h="595825">
                <a:tc>
                  <a:txBody>
                    <a:bodyPr/>
                    <a:lstStyle/>
                    <a:p>
                      <a:pPr indent="0" lvl="0" marL="0" rtl="0" algn="l">
                        <a:spcBef>
                          <a:spcPts val="0"/>
                        </a:spcBef>
                        <a:spcAft>
                          <a:spcPts val="0"/>
                        </a:spcAft>
                        <a:buNone/>
                      </a:pPr>
                      <a:r>
                        <a:rPr lang="en"/>
                        <a:t>NOT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Rules of Logical AND vs Logical OR</a:t>
            </a:r>
            <a:endParaRPr b="1" sz="2400">
              <a:solidFill>
                <a:srgbClr val="FF0000"/>
              </a:solidFill>
              <a:latin typeface="Open Sans"/>
              <a:ea typeface="Open Sans"/>
              <a:cs typeface="Open Sans"/>
              <a:sym typeface="Open Sans"/>
            </a:endParaRPr>
          </a:p>
        </p:txBody>
      </p:sp>
      <p:graphicFrame>
        <p:nvGraphicFramePr>
          <p:cNvPr id="350" name="Google Shape;350;p65"/>
          <p:cNvGraphicFramePr/>
          <p:nvPr/>
        </p:nvGraphicFramePr>
        <p:xfrm>
          <a:off x="409825" y="1932500"/>
          <a:ext cx="3000000" cy="3000000"/>
        </p:xfrm>
        <a:graphic>
          <a:graphicData uri="http://schemas.openxmlformats.org/drawingml/2006/table">
            <a:tbl>
              <a:tblPr>
                <a:noFill/>
                <a:tableStyleId>{32F25557-2E50-46BE-8F48-DA6E2468DD74}</a:tableStyleId>
              </a:tblPr>
              <a:tblGrid>
                <a:gridCol w="846225"/>
                <a:gridCol w="964025"/>
                <a:gridCol w="964025"/>
              </a:tblGrid>
              <a:tr h="513250">
                <a:tc>
                  <a:txBody>
                    <a:bodyPr/>
                    <a:lstStyle/>
                    <a:p>
                      <a:pPr indent="0" lvl="0" marL="0" rtl="0" algn="l">
                        <a:spcBef>
                          <a:spcPts val="0"/>
                        </a:spcBef>
                        <a:spcAft>
                          <a:spcPts val="0"/>
                        </a:spcAft>
                        <a:buNone/>
                      </a:pPr>
                      <a:r>
                        <a:rPr lang="en"/>
                        <a:t>EX 1</a:t>
                      </a:r>
                      <a:endParaRPr/>
                    </a:p>
                  </a:txBody>
                  <a:tcPr marT="91425" marB="91425" marR="91425" marL="91425"/>
                </a:tc>
                <a:tc>
                  <a:txBody>
                    <a:bodyPr/>
                    <a:lstStyle/>
                    <a:p>
                      <a:pPr indent="0" lvl="0" marL="0" rtl="0" algn="l">
                        <a:spcBef>
                          <a:spcPts val="0"/>
                        </a:spcBef>
                        <a:spcAft>
                          <a:spcPts val="0"/>
                        </a:spcAft>
                        <a:buNone/>
                      </a:pPr>
                      <a:r>
                        <a:rPr lang="en"/>
                        <a:t>EX 2</a:t>
                      </a:r>
                      <a:endParaRPr/>
                    </a:p>
                  </a:txBody>
                  <a:tcPr marT="91425" marB="91425" marR="91425" marL="91425"/>
                </a:tc>
                <a:tc>
                  <a:txBody>
                    <a:bodyPr/>
                    <a:lstStyle/>
                    <a:p>
                      <a:pPr indent="0" lvl="0" marL="0" rtl="0" algn="l">
                        <a:spcBef>
                          <a:spcPts val="0"/>
                        </a:spcBef>
                        <a:spcAft>
                          <a:spcPts val="0"/>
                        </a:spcAft>
                        <a:buNone/>
                      </a:pPr>
                      <a:r>
                        <a:rPr lang="en"/>
                        <a:t>Result</a:t>
                      </a:r>
                      <a:endParaRPr/>
                    </a:p>
                  </a:txBody>
                  <a:tcPr marT="91425" marB="91425" marR="91425" marL="91425"/>
                </a:tc>
              </a:tr>
              <a:tr h="619625">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r>
              <a:tr h="595825">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r>
              <a:tr h="595825">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r>
              <a:tr h="595825">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r>
            </a:tbl>
          </a:graphicData>
        </a:graphic>
      </p:graphicFrame>
      <p:graphicFrame>
        <p:nvGraphicFramePr>
          <p:cNvPr id="351" name="Google Shape;351;p65"/>
          <p:cNvGraphicFramePr/>
          <p:nvPr/>
        </p:nvGraphicFramePr>
        <p:xfrm>
          <a:off x="5623150" y="1861725"/>
          <a:ext cx="3000000" cy="3000000"/>
        </p:xfrm>
        <a:graphic>
          <a:graphicData uri="http://schemas.openxmlformats.org/drawingml/2006/table">
            <a:tbl>
              <a:tblPr>
                <a:noFill/>
                <a:tableStyleId>{32F25557-2E50-46BE-8F48-DA6E2468DD74}</a:tableStyleId>
              </a:tblPr>
              <a:tblGrid>
                <a:gridCol w="846225"/>
                <a:gridCol w="964025"/>
                <a:gridCol w="964025"/>
              </a:tblGrid>
              <a:tr h="513250">
                <a:tc>
                  <a:txBody>
                    <a:bodyPr/>
                    <a:lstStyle/>
                    <a:p>
                      <a:pPr indent="0" lvl="0" marL="0" rtl="0" algn="l">
                        <a:spcBef>
                          <a:spcPts val="0"/>
                        </a:spcBef>
                        <a:spcAft>
                          <a:spcPts val="0"/>
                        </a:spcAft>
                        <a:buNone/>
                      </a:pPr>
                      <a:r>
                        <a:rPr lang="en"/>
                        <a:t>EX 1</a:t>
                      </a:r>
                      <a:endParaRPr/>
                    </a:p>
                  </a:txBody>
                  <a:tcPr marT="91425" marB="91425" marR="91425" marL="91425"/>
                </a:tc>
                <a:tc>
                  <a:txBody>
                    <a:bodyPr/>
                    <a:lstStyle/>
                    <a:p>
                      <a:pPr indent="0" lvl="0" marL="0" rtl="0" algn="l">
                        <a:spcBef>
                          <a:spcPts val="0"/>
                        </a:spcBef>
                        <a:spcAft>
                          <a:spcPts val="0"/>
                        </a:spcAft>
                        <a:buNone/>
                      </a:pPr>
                      <a:r>
                        <a:rPr lang="en"/>
                        <a:t>EX 2</a:t>
                      </a:r>
                      <a:endParaRPr/>
                    </a:p>
                  </a:txBody>
                  <a:tcPr marT="91425" marB="91425" marR="91425" marL="91425"/>
                </a:tc>
                <a:tc>
                  <a:txBody>
                    <a:bodyPr/>
                    <a:lstStyle/>
                    <a:p>
                      <a:pPr indent="0" lvl="0" marL="0" rtl="0" algn="l">
                        <a:spcBef>
                          <a:spcPts val="0"/>
                        </a:spcBef>
                        <a:spcAft>
                          <a:spcPts val="0"/>
                        </a:spcAft>
                        <a:buNone/>
                      </a:pPr>
                      <a:r>
                        <a:rPr lang="en"/>
                        <a:t>Result</a:t>
                      </a:r>
                      <a:endParaRPr/>
                    </a:p>
                  </a:txBody>
                  <a:tcPr marT="91425" marB="91425" marR="91425" marL="91425"/>
                </a:tc>
              </a:tr>
              <a:tr h="619625">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r>
              <a:tr h="595825">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r>
              <a:tr h="595825">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c>
                  <a:txBody>
                    <a:bodyPr/>
                    <a:lstStyle/>
                    <a:p>
                      <a:pPr indent="0" lvl="0" marL="0" rtl="0" algn="l">
                        <a:spcBef>
                          <a:spcPts val="0"/>
                        </a:spcBef>
                        <a:spcAft>
                          <a:spcPts val="0"/>
                        </a:spcAft>
                        <a:buNone/>
                      </a:pPr>
                      <a:r>
                        <a:rPr lang="en"/>
                        <a:t>T</a:t>
                      </a:r>
                      <a:endParaRPr/>
                    </a:p>
                  </a:txBody>
                  <a:tcPr marT="91425" marB="91425" marR="91425" marL="91425"/>
                </a:tc>
              </a:tr>
              <a:tr h="595825">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r>
            </a:tbl>
          </a:graphicData>
        </a:graphic>
      </p:graphicFrame>
      <p:sp>
        <p:nvSpPr>
          <p:cNvPr id="352" name="Google Shape;352;p65"/>
          <p:cNvSpPr txBox="1"/>
          <p:nvPr/>
        </p:nvSpPr>
        <p:spPr>
          <a:xfrm>
            <a:off x="1317404" y="1034300"/>
            <a:ext cx="959100" cy="898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b="1" lang="en" sz="2400">
                <a:solidFill>
                  <a:srgbClr val="FF0000"/>
                </a:solidFill>
                <a:latin typeface="Open Sans"/>
                <a:ea typeface="Open Sans"/>
                <a:cs typeface="Open Sans"/>
                <a:sym typeface="Open Sans"/>
              </a:rPr>
              <a:t>AND </a:t>
            </a:r>
            <a:endParaRPr/>
          </a:p>
        </p:txBody>
      </p:sp>
      <p:sp>
        <p:nvSpPr>
          <p:cNvPr id="353" name="Google Shape;353;p65"/>
          <p:cNvSpPr txBox="1"/>
          <p:nvPr/>
        </p:nvSpPr>
        <p:spPr>
          <a:xfrm>
            <a:off x="6469367" y="1034300"/>
            <a:ext cx="959100" cy="898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b="1" lang="en" sz="2400">
                <a:solidFill>
                  <a:srgbClr val="FF0000"/>
                </a:solidFill>
                <a:latin typeface="Open Sans"/>
                <a:ea typeface="Open Sans"/>
                <a:cs typeface="Open Sans"/>
                <a:sym typeface="Open Sans"/>
              </a:rPr>
              <a:t>OR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6"/>
          <p:cNvSpPr txBox="1"/>
          <p:nvPr>
            <p:ph type="title"/>
          </p:nvPr>
        </p:nvSpPr>
        <p:spPr>
          <a:xfrm>
            <a:off x="213100" y="11661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Lab 2</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Selection and Decision Making Programs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u="sng">
                <a:solidFill>
                  <a:schemeClr val="hlink"/>
                </a:solidFill>
                <a:highlight>
                  <a:srgbClr val="FEFEFE"/>
                </a:highlight>
                <a:latin typeface="Montserrat"/>
                <a:ea typeface="Montserrat"/>
                <a:cs typeface="Montserrat"/>
                <a:sym typeface="Montserrat"/>
                <a:hlinkClick r:id="rId3"/>
              </a:rPr>
              <a:t>Lab Exercises</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7"/>
          <p:cNvSpPr txBox="1"/>
          <p:nvPr>
            <p:ph type="title"/>
          </p:nvPr>
        </p:nvSpPr>
        <p:spPr>
          <a:xfrm>
            <a:off x="311700" y="2039150"/>
            <a:ext cx="8520600" cy="17082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ITERATION CONSTRUCT</a:t>
            </a:r>
            <a:endParaRPr b="1" sz="4800">
              <a:solidFill>
                <a:srgbClr val="FF0000"/>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8"/>
          <p:cNvSpPr txBox="1"/>
          <p:nvPr>
            <p:ph type="title"/>
          </p:nvPr>
        </p:nvSpPr>
        <p:spPr>
          <a:xfrm>
            <a:off x="311700" y="149277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Loops</a:t>
            </a:r>
            <a:endParaRPr b="1" sz="4800">
              <a:solidFill>
                <a:srgbClr val="FF0000"/>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9"/>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Loops</a:t>
            </a:r>
            <a:endParaRPr b="1" sz="2400">
              <a:solidFill>
                <a:srgbClr val="FF0000"/>
              </a:solidFill>
              <a:latin typeface="Open Sans"/>
              <a:ea typeface="Open Sans"/>
              <a:cs typeface="Open Sans"/>
              <a:sym typeface="Open Sans"/>
            </a:endParaRPr>
          </a:p>
        </p:txBody>
      </p:sp>
      <p:sp>
        <p:nvSpPr>
          <p:cNvPr id="374" name="Google Shape;374;p69"/>
          <p:cNvSpPr txBox="1"/>
          <p:nvPr>
            <p:ph idx="1" type="body"/>
          </p:nvPr>
        </p:nvSpPr>
        <p:spPr>
          <a:xfrm>
            <a:off x="311700" y="769675"/>
            <a:ext cx="8520600" cy="381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Loops are among the most basic and powerful of programming concepts.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A loop in a computer program is an instruction(s) that repeats until a specified condition is reached. </a:t>
            </a:r>
            <a:endParaRPr>
              <a:solidFill>
                <a:srgbClr val="0A0A0A"/>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lang="en">
                <a:solidFill>
                  <a:srgbClr val="0A0A0A"/>
                </a:solidFill>
                <a:highlight>
                  <a:srgbClr val="FFFFFF"/>
                </a:highlight>
                <a:latin typeface="Montserrat"/>
                <a:ea typeface="Montserrat"/>
                <a:cs typeface="Montserrat"/>
                <a:sym typeface="Montserrat"/>
              </a:rPr>
              <a:t>In a loop structure, the loop asks a question. If the answer requires action, it is executed.</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0"/>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For Loop</a:t>
            </a:r>
            <a:endParaRPr b="1" sz="2400">
              <a:solidFill>
                <a:srgbClr val="FF0000"/>
              </a:solidFill>
              <a:latin typeface="Open Sans"/>
              <a:ea typeface="Open Sans"/>
              <a:cs typeface="Open Sans"/>
              <a:sym typeface="Open Sans"/>
            </a:endParaRPr>
          </a:p>
        </p:txBody>
      </p:sp>
      <p:pic>
        <p:nvPicPr>
          <p:cNvPr id="380" name="Google Shape;380;p70"/>
          <p:cNvPicPr preferRelativeResize="0"/>
          <p:nvPr/>
        </p:nvPicPr>
        <p:blipFill>
          <a:blip r:embed="rId3">
            <a:alphaModFix/>
          </a:blip>
          <a:stretch>
            <a:fillRect/>
          </a:stretch>
        </p:blipFill>
        <p:spPr>
          <a:xfrm>
            <a:off x="428838" y="976875"/>
            <a:ext cx="8286326" cy="36365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71"/>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While Loop</a:t>
            </a:r>
            <a:endParaRPr b="1" sz="2400">
              <a:solidFill>
                <a:srgbClr val="FF0000"/>
              </a:solidFill>
              <a:latin typeface="Open Sans"/>
              <a:ea typeface="Open Sans"/>
              <a:cs typeface="Open Sans"/>
              <a:sym typeface="Open Sans"/>
            </a:endParaRPr>
          </a:p>
        </p:txBody>
      </p:sp>
      <p:pic>
        <p:nvPicPr>
          <p:cNvPr id="386" name="Google Shape;386;p71"/>
          <p:cNvPicPr preferRelativeResize="0"/>
          <p:nvPr/>
        </p:nvPicPr>
        <p:blipFill>
          <a:blip r:embed="rId3">
            <a:alphaModFix/>
          </a:blip>
          <a:stretch>
            <a:fillRect/>
          </a:stretch>
        </p:blipFill>
        <p:spPr>
          <a:xfrm>
            <a:off x="152400" y="1071250"/>
            <a:ext cx="8839200" cy="31664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20699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JavaScript</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JavaScript is a programming language that is used to add interactivity and functionality to the interface of websites and web applications.</a:t>
            </a:r>
            <a:endParaRPr b="1"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83" name="Google Shape;83;p18"/>
          <p:cNvPicPr preferRelativeResize="0"/>
          <p:nvPr/>
        </p:nvPicPr>
        <p:blipFill>
          <a:blip r:embed="rId3">
            <a:alphaModFix/>
          </a:blip>
          <a:stretch>
            <a:fillRect/>
          </a:stretch>
        </p:blipFill>
        <p:spPr>
          <a:xfrm>
            <a:off x="3541650" y="231700"/>
            <a:ext cx="2060700" cy="2060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2"/>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Do While</a:t>
            </a:r>
            <a:endParaRPr b="1" sz="2400">
              <a:solidFill>
                <a:srgbClr val="FF0000"/>
              </a:solidFill>
              <a:latin typeface="Open Sans"/>
              <a:ea typeface="Open Sans"/>
              <a:cs typeface="Open Sans"/>
              <a:sym typeface="Open Sans"/>
            </a:endParaRPr>
          </a:p>
        </p:txBody>
      </p:sp>
      <p:pic>
        <p:nvPicPr>
          <p:cNvPr id="392" name="Google Shape;392;p72"/>
          <p:cNvPicPr preferRelativeResize="0"/>
          <p:nvPr/>
        </p:nvPicPr>
        <p:blipFill>
          <a:blip r:embed="rId3">
            <a:alphaModFix/>
          </a:blip>
          <a:stretch>
            <a:fillRect/>
          </a:stretch>
        </p:blipFill>
        <p:spPr>
          <a:xfrm>
            <a:off x="152400" y="858925"/>
            <a:ext cx="8698363" cy="41321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3"/>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Keywords</a:t>
            </a:r>
            <a:r>
              <a:rPr b="1" lang="en" sz="2400">
                <a:solidFill>
                  <a:srgbClr val="FF0000"/>
                </a:solidFill>
                <a:latin typeface="Open Sans"/>
                <a:ea typeface="Open Sans"/>
                <a:cs typeface="Open Sans"/>
                <a:sym typeface="Open Sans"/>
              </a:rPr>
              <a:t> with loops</a:t>
            </a:r>
            <a:endParaRPr b="1" sz="2400">
              <a:solidFill>
                <a:srgbClr val="FF0000"/>
              </a:solidFill>
              <a:latin typeface="Open Sans"/>
              <a:ea typeface="Open Sans"/>
              <a:cs typeface="Open Sans"/>
              <a:sym typeface="Open Sans"/>
            </a:endParaRPr>
          </a:p>
        </p:txBody>
      </p:sp>
      <p:sp>
        <p:nvSpPr>
          <p:cNvPr id="398" name="Google Shape;398;p73"/>
          <p:cNvSpPr txBox="1"/>
          <p:nvPr>
            <p:ph idx="1" type="body"/>
          </p:nvPr>
        </p:nvSpPr>
        <p:spPr>
          <a:xfrm>
            <a:off x="311700" y="769675"/>
            <a:ext cx="8520600" cy="381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A0A0A"/>
              </a:buClr>
              <a:buSzPts val="1800"/>
              <a:buFont typeface="Montserrat"/>
              <a:buChar char="●"/>
            </a:pPr>
            <a:r>
              <a:rPr b="1" lang="en">
                <a:solidFill>
                  <a:srgbClr val="0A0A0A"/>
                </a:solidFill>
                <a:highlight>
                  <a:srgbClr val="FFFFFF"/>
                </a:highlight>
                <a:latin typeface="Montserrat"/>
                <a:ea typeface="Montserrat"/>
                <a:cs typeface="Montserrat"/>
                <a:sym typeface="Montserrat"/>
              </a:rPr>
              <a:t>break- </a:t>
            </a:r>
            <a:r>
              <a:rPr lang="en">
                <a:solidFill>
                  <a:srgbClr val="0A0A0A"/>
                </a:solidFill>
                <a:highlight>
                  <a:schemeClr val="lt1"/>
                </a:highlight>
                <a:latin typeface="Montserrat"/>
                <a:ea typeface="Montserrat"/>
                <a:cs typeface="Montserrat"/>
                <a:sym typeface="Montserrat"/>
              </a:rPr>
              <a:t>Break leaves the loop completely and executes the statements after the loop.</a:t>
            </a:r>
            <a:endParaRPr>
              <a:solidFill>
                <a:srgbClr val="0A0A0A"/>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chemeClr val="lt1"/>
              </a:highlight>
              <a:latin typeface="Montserrat"/>
              <a:ea typeface="Montserrat"/>
              <a:cs typeface="Montserrat"/>
              <a:sym typeface="Montserrat"/>
            </a:endParaRPr>
          </a:p>
          <a:p>
            <a:pPr indent="-342900" lvl="0" marL="457200" rtl="0" algn="l">
              <a:spcBef>
                <a:spcPts val="0"/>
              </a:spcBef>
              <a:spcAft>
                <a:spcPts val="0"/>
              </a:spcAft>
              <a:buClr>
                <a:srgbClr val="0A0A0A"/>
              </a:buClr>
              <a:buSzPts val="1800"/>
              <a:buFont typeface="Montserrat"/>
              <a:buChar char="●"/>
            </a:pPr>
            <a:r>
              <a:rPr b="1" lang="en">
                <a:solidFill>
                  <a:srgbClr val="0A0A0A"/>
                </a:solidFill>
                <a:highlight>
                  <a:srgbClr val="FFFFFF"/>
                </a:highlight>
                <a:latin typeface="Montserrat"/>
                <a:ea typeface="Montserrat"/>
                <a:cs typeface="Montserrat"/>
                <a:sym typeface="Montserrat"/>
              </a:rPr>
              <a:t>continue </a:t>
            </a:r>
            <a:r>
              <a:rPr lang="en">
                <a:solidFill>
                  <a:srgbClr val="0A0A0A"/>
                </a:solidFill>
                <a:highlight>
                  <a:srgbClr val="FFFFFF"/>
                </a:highlight>
                <a:latin typeface="Montserrat"/>
                <a:ea typeface="Montserrat"/>
                <a:cs typeface="Montserrat"/>
                <a:sym typeface="Montserrat"/>
              </a:rPr>
              <a:t>-</a:t>
            </a:r>
            <a:r>
              <a:rPr lang="en">
                <a:solidFill>
                  <a:srgbClr val="0A0A0A"/>
                </a:solidFill>
                <a:highlight>
                  <a:schemeClr val="lt1"/>
                </a:highlight>
                <a:latin typeface="Montserrat"/>
                <a:ea typeface="Montserrat"/>
                <a:cs typeface="Montserrat"/>
                <a:sym typeface="Montserrat"/>
              </a:rPr>
              <a:t> continue leaves the current iteration and executes with the next value in the loop. break completely exits the loop</a:t>
            </a:r>
            <a:endParaRPr>
              <a:solidFill>
                <a:srgbClr val="0A0A0A"/>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0A0A0A"/>
              </a:solidFill>
              <a:highlight>
                <a:srgbClr val="FFFFFF"/>
              </a:highlight>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4"/>
          <p:cNvSpPr txBox="1"/>
          <p:nvPr>
            <p:ph type="title"/>
          </p:nvPr>
        </p:nvSpPr>
        <p:spPr>
          <a:xfrm>
            <a:off x="213100" y="11661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Lab 3</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Iteration/Loops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u="sng">
                <a:solidFill>
                  <a:schemeClr val="hlink"/>
                </a:solidFill>
                <a:highlight>
                  <a:srgbClr val="FEFEFE"/>
                </a:highlight>
                <a:latin typeface="Montserrat"/>
                <a:ea typeface="Montserrat"/>
                <a:cs typeface="Montserrat"/>
                <a:sym typeface="Montserrat"/>
                <a:hlinkClick r:id="rId3"/>
              </a:rPr>
              <a:t>Lab Exercises</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5"/>
          <p:cNvSpPr txBox="1"/>
          <p:nvPr>
            <p:ph type="title"/>
          </p:nvPr>
        </p:nvSpPr>
        <p:spPr>
          <a:xfrm>
            <a:off x="311700" y="149277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FUNCTIONS</a:t>
            </a:r>
            <a:endParaRPr b="1" sz="4800">
              <a:solidFill>
                <a:srgbClr val="FF0000"/>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6"/>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Functions</a:t>
            </a:r>
            <a:endParaRPr b="1">
              <a:solidFill>
                <a:srgbClr val="FF0000"/>
              </a:solidFill>
              <a:latin typeface="Montserrat"/>
              <a:ea typeface="Montserrat"/>
              <a:cs typeface="Montserrat"/>
              <a:sym typeface="Montserrat"/>
            </a:endParaRPr>
          </a:p>
        </p:txBody>
      </p:sp>
      <p:sp>
        <p:nvSpPr>
          <p:cNvPr id="414" name="Google Shape;414;p76"/>
          <p:cNvSpPr txBox="1"/>
          <p:nvPr>
            <p:ph idx="1" type="body"/>
          </p:nvPr>
        </p:nvSpPr>
        <p:spPr>
          <a:xfrm>
            <a:off x="311700" y="864346"/>
            <a:ext cx="8520600" cy="41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Montserrat"/>
                <a:ea typeface="Montserrat"/>
                <a:cs typeface="Montserrat"/>
                <a:sym typeface="Montserrat"/>
              </a:rPr>
              <a:t>What is a </a:t>
            </a:r>
            <a:r>
              <a:rPr b="1" lang="en" sz="1600">
                <a:solidFill>
                  <a:srgbClr val="000000"/>
                </a:solidFill>
                <a:latin typeface="Montserrat"/>
                <a:ea typeface="Montserrat"/>
                <a:cs typeface="Montserrat"/>
                <a:sym typeface="Montserrat"/>
              </a:rPr>
              <a:t>function</a:t>
            </a:r>
            <a:r>
              <a:rPr b="1" lang="en" sz="1600">
                <a:solidFill>
                  <a:srgbClr val="000000"/>
                </a:solidFill>
                <a:latin typeface="Montserrat"/>
                <a:ea typeface="Montserrat"/>
                <a:cs typeface="Montserrat"/>
                <a:sym typeface="Montserrat"/>
              </a:rPr>
              <a:t>?</a:t>
            </a:r>
            <a:endParaRPr b="1" sz="1600">
              <a:solidFill>
                <a:srgbClr val="000000"/>
              </a:solidFill>
              <a:latin typeface="Montserrat"/>
              <a:ea typeface="Montserrat"/>
              <a:cs typeface="Montserrat"/>
              <a:sym typeface="Montserrat"/>
            </a:endParaRPr>
          </a:p>
          <a:p>
            <a:pPr indent="0" lvl="0" marL="0" rtl="0" algn="l">
              <a:spcBef>
                <a:spcPts val="1600"/>
              </a:spcBef>
              <a:spcAft>
                <a:spcPts val="0"/>
              </a:spcAft>
              <a:buNone/>
            </a:pPr>
            <a:r>
              <a:rPr lang="en" sz="1600">
                <a:solidFill>
                  <a:srgbClr val="000000"/>
                </a:solidFill>
                <a:latin typeface="Montserrat"/>
                <a:ea typeface="Montserrat"/>
                <a:cs typeface="Montserrat"/>
                <a:sym typeface="Montserrat"/>
              </a:rPr>
              <a:t>Functions </a:t>
            </a:r>
            <a:r>
              <a:rPr lang="en" sz="1600">
                <a:solidFill>
                  <a:srgbClr val="000000"/>
                </a:solidFill>
                <a:latin typeface="Montserrat"/>
                <a:ea typeface="Montserrat"/>
                <a:cs typeface="Montserrat"/>
                <a:sym typeface="Montserrat"/>
              </a:rPr>
              <a:t>are a block of code that performs a specific task.</a:t>
            </a:r>
            <a:endParaRPr sz="1600">
              <a:solidFill>
                <a:srgbClr val="000000"/>
              </a:solidFill>
              <a:latin typeface="Montserrat"/>
              <a:ea typeface="Montserrat"/>
              <a:cs typeface="Montserrat"/>
              <a:sym typeface="Montserrat"/>
            </a:endParaRPr>
          </a:p>
          <a:p>
            <a:pPr indent="-330200" lvl="0" marL="457200" rtl="0" algn="l">
              <a:spcBef>
                <a:spcPts val="160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A collection of statements that performs a certain task</a:t>
            </a:r>
            <a:endParaRPr sz="1600">
              <a:solidFill>
                <a:srgbClr val="000000"/>
              </a:solidFill>
              <a:latin typeface="Montserrat"/>
              <a:ea typeface="Montserrat"/>
              <a:cs typeface="Montserrat"/>
              <a:sym typeface="Montserrat"/>
            </a:endParaRPr>
          </a:p>
          <a:p>
            <a:pPr indent="0" lvl="0" marL="0" rtl="0" algn="l">
              <a:spcBef>
                <a:spcPts val="1600"/>
              </a:spcBef>
              <a:spcAft>
                <a:spcPts val="0"/>
              </a:spcAft>
              <a:buNone/>
            </a:pPr>
            <a:r>
              <a:t/>
            </a:r>
            <a:endParaRPr b="1" sz="1600">
              <a:solidFill>
                <a:srgbClr val="000000"/>
              </a:solidFill>
              <a:latin typeface="Montserrat"/>
              <a:ea typeface="Montserrat"/>
              <a:cs typeface="Montserrat"/>
              <a:sym typeface="Montserrat"/>
            </a:endParaRPr>
          </a:p>
          <a:p>
            <a:pPr indent="0" lvl="0" marL="0" rtl="0" algn="l">
              <a:spcBef>
                <a:spcPts val="1600"/>
              </a:spcBef>
              <a:spcAft>
                <a:spcPts val="0"/>
              </a:spcAft>
              <a:buNone/>
            </a:pPr>
            <a:r>
              <a:rPr b="1" lang="en" sz="1600">
                <a:solidFill>
                  <a:srgbClr val="000000"/>
                </a:solidFill>
                <a:latin typeface="Montserrat"/>
                <a:ea typeface="Montserrat"/>
                <a:cs typeface="Montserrat"/>
                <a:sym typeface="Montserrat"/>
              </a:rPr>
              <a:t>Why do need functions?</a:t>
            </a:r>
            <a:endParaRPr b="1" sz="1600">
              <a:solidFill>
                <a:srgbClr val="000000"/>
              </a:solidFill>
              <a:latin typeface="Montserrat"/>
              <a:ea typeface="Montserrat"/>
              <a:cs typeface="Montserrat"/>
              <a:sym typeface="Montserrat"/>
            </a:endParaRPr>
          </a:p>
          <a:p>
            <a:pPr indent="-330200" lvl="0" marL="457200" rtl="0" algn="l">
              <a:spcBef>
                <a:spcPts val="160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Functions </a:t>
            </a:r>
            <a:r>
              <a:rPr lang="en" sz="1600">
                <a:solidFill>
                  <a:srgbClr val="000000"/>
                </a:solidFill>
                <a:latin typeface="Montserrat"/>
                <a:ea typeface="Montserrat"/>
                <a:cs typeface="Montserrat"/>
                <a:sym typeface="Montserrat"/>
              </a:rPr>
              <a:t>break a complex program into smaller, manageable pieces.</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Char char="●"/>
            </a:pPr>
            <a:r>
              <a:rPr lang="en" sz="1600">
                <a:solidFill>
                  <a:srgbClr val="000000"/>
                </a:solidFill>
                <a:latin typeface="Montserrat"/>
                <a:ea typeface="Montserrat"/>
                <a:cs typeface="Montserrat"/>
                <a:sym typeface="Montserrat"/>
              </a:rPr>
              <a:t>Function reduce </a:t>
            </a:r>
            <a:r>
              <a:rPr b="1" lang="en" sz="1600">
                <a:solidFill>
                  <a:srgbClr val="000000"/>
                </a:solidFill>
                <a:latin typeface="Montserrat"/>
                <a:ea typeface="Montserrat"/>
                <a:cs typeface="Montserrat"/>
                <a:sym typeface="Montserrat"/>
              </a:rPr>
              <a:t>repetition</a:t>
            </a:r>
            <a:r>
              <a:rPr lang="en" sz="1600">
                <a:solidFill>
                  <a:srgbClr val="000000"/>
                </a:solidFill>
                <a:latin typeface="Montserrat"/>
                <a:ea typeface="Montserrat"/>
                <a:cs typeface="Montserrat"/>
                <a:sym typeface="Montserrat"/>
              </a:rPr>
              <a:t> in your code and increase </a:t>
            </a:r>
            <a:r>
              <a:rPr b="1" lang="en" sz="1600">
                <a:solidFill>
                  <a:srgbClr val="000000"/>
                </a:solidFill>
                <a:latin typeface="Montserrat"/>
                <a:ea typeface="Montserrat"/>
                <a:cs typeface="Montserrat"/>
                <a:sym typeface="Montserrat"/>
              </a:rPr>
              <a:t>reusability</a:t>
            </a:r>
            <a:endParaRPr b="1"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Organize your code into more </a:t>
            </a:r>
            <a:r>
              <a:rPr lang="en" sz="1600">
                <a:solidFill>
                  <a:srgbClr val="000000"/>
                </a:solidFill>
                <a:latin typeface="Montserrat"/>
                <a:ea typeface="Montserrat"/>
                <a:cs typeface="Montserrat"/>
                <a:sym typeface="Montserrat"/>
              </a:rPr>
              <a:t>manageable</a:t>
            </a:r>
            <a:r>
              <a:rPr lang="en" sz="1600">
                <a:solidFill>
                  <a:srgbClr val="000000"/>
                </a:solidFill>
                <a:latin typeface="Montserrat"/>
                <a:ea typeface="Montserrat"/>
                <a:cs typeface="Montserrat"/>
                <a:sym typeface="Montserrat"/>
              </a:rPr>
              <a:t> pieces</a:t>
            </a:r>
            <a:endParaRPr i="1" sz="1600">
              <a:solidFill>
                <a:srgbClr val="000000"/>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7"/>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Functions contain statements</a:t>
            </a:r>
            <a:endParaRPr b="1">
              <a:solidFill>
                <a:srgbClr val="FF0000"/>
              </a:solidFill>
              <a:latin typeface="Montserrat"/>
              <a:ea typeface="Montserrat"/>
              <a:cs typeface="Montserrat"/>
              <a:sym typeface="Montserrat"/>
            </a:endParaRPr>
          </a:p>
        </p:txBody>
      </p:sp>
      <p:sp>
        <p:nvSpPr>
          <p:cNvPr id="420" name="Google Shape;420;p77"/>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Montserrat"/>
                <a:ea typeface="Montserrat"/>
                <a:cs typeface="Montserrat"/>
                <a:sym typeface="Montserrat"/>
              </a:rPr>
              <a:t>Functions contain a set of statements to explain what the function should do.</a:t>
            </a:r>
            <a:endParaRPr>
              <a:latin typeface="Montserrat"/>
              <a:ea typeface="Montserrat"/>
              <a:cs typeface="Montserrat"/>
              <a:sym typeface="Montserrat"/>
            </a:endParaRPr>
          </a:p>
        </p:txBody>
      </p:sp>
      <p:pic>
        <p:nvPicPr>
          <p:cNvPr id="421" name="Google Shape;421;p77"/>
          <p:cNvPicPr preferRelativeResize="0"/>
          <p:nvPr/>
        </p:nvPicPr>
        <p:blipFill>
          <a:blip r:embed="rId3">
            <a:alphaModFix/>
          </a:blip>
          <a:stretch>
            <a:fillRect/>
          </a:stretch>
        </p:blipFill>
        <p:spPr>
          <a:xfrm>
            <a:off x="1419225" y="1685925"/>
            <a:ext cx="4622007" cy="31164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8"/>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Montserrat"/>
                <a:ea typeface="Montserrat"/>
                <a:cs typeface="Montserrat"/>
                <a:sym typeface="Montserrat"/>
              </a:rPr>
              <a:t>Creating Functions</a:t>
            </a:r>
            <a:endParaRPr>
              <a:solidFill>
                <a:srgbClr val="FF0000"/>
              </a:solidFill>
              <a:latin typeface="Montserrat"/>
              <a:ea typeface="Montserrat"/>
              <a:cs typeface="Montserrat"/>
              <a:sym typeface="Montserrat"/>
            </a:endParaRPr>
          </a:p>
        </p:txBody>
      </p:sp>
      <p:sp>
        <p:nvSpPr>
          <p:cNvPr id="427" name="Google Shape;427;p78"/>
          <p:cNvSpPr txBox="1"/>
          <p:nvPr>
            <p:ph idx="1" type="body"/>
          </p:nvPr>
        </p:nvSpPr>
        <p:spPr>
          <a:xfrm>
            <a:off x="311700" y="1152473"/>
            <a:ext cx="8520600" cy="12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How to create a method?</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a:latin typeface="Montserrat"/>
                <a:ea typeface="Montserrat"/>
                <a:cs typeface="Montserrat"/>
                <a:sym typeface="Montserrat"/>
              </a:rPr>
              <a:t>Methods have 3 parts:</a:t>
            </a:r>
            <a:endParaRPr>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lang="en" sz="1800">
                <a:latin typeface="Montserrat"/>
                <a:ea typeface="Montserrat"/>
                <a:cs typeface="Montserrat"/>
                <a:sym typeface="Montserrat"/>
              </a:rPr>
              <a:t>Definition</a:t>
            </a:r>
            <a:endParaRPr sz="1800">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lang="en" sz="1800">
                <a:latin typeface="Montserrat"/>
                <a:ea typeface="Montserrat"/>
                <a:cs typeface="Montserrat"/>
                <a:sym typeface="Montserrat"/>
              </a:rPr>
              <a:t>Body</a:t>
            </a:r>
            <a:endParaRPr sz="1800">
              <a:latin typeface="Montserrat"/>
              <a:ea typeface="Montserrat"/>
              <a:cs typeface="Montserrat"/>
              <a:sym typeface="Montserrat"/>
            </a:endParaRPr>
          </a:p>
          <a:p>
            <a:pPr indent="0" lvl="0" marL="0" rtl="0" algn="l">
              <a:spcBef>
                <a:spcPts val="1600"/>
              </a:spcBef>
              <a:spcAft>
                <a:spcPts val="0"/>
              </a:spcAft>
              <a:buNone/>
            </a:pPr>
            <a:r>
              <a:t/>
            </a:r>
            <a:endParaRPr sz="1800">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9"/>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Montserrat"/>
                <a:ea typeface="Montserrat"/>
                <a:cs typeface="Montserrat"/>
                <a:sym typeface="Montserrat"/>
              </a:rPr>
              <a:t>Creating A Function Declaration</a:t>
            </a:r>
            <a:endParaRPr>
              <a:solidFill>
                <a:srgbClr val="FF0000"/>
              </a:solidFill>
              <a:latin typeface="Montserrat"/>
              <a:ea typeface="Montserrat"/>
              <a:cs typeface="Montserrat"/>
              <a:sym typeface="Montserrat"/>
            </a:endParaRPr>
          </a:p>
        </p:txBody>
      </p:sp>
      <p:sp>
        <p:nvSpPr>
          <p:cNvPr id="433" name="Google Shape;433;p79"/>
          <p:cNvSpPr txBox="1"/>
          <p:nvPr>
            <p:ph idx="1" type="body"/>
          </p:nvPr>
        </p:nvSpPr>
        <p:spPr>
          <a:xfrm>
            <a:off x="311700" y="990448"/>
            <a:ext cx="8520600" cy="12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How to create a function ?</a:t>
            </a:r>
            <a:endParaRPr sz="1600">
              <a:latin typeface="Montserrat"/>
              <a:ea typeface="Montserrat"/>
              <a:cs typeface="Montserrat"/>
              <a:sym typeface="Montserrat"/>
            </a:endParaRPr>
          </a:p>
          <a:p>
            <a:pPr indent="-330200" lvl="0" marL="457200" rtl="0" algn="l">
              <a:spcBef>
                <a:spcPts val="1600"/>
              </a:spcBef>
              <a:spcAft>
                <a:spcPts val="0"/>
              </a:spcAft>
              <a:buSzPts val="1600"/>
              <a:buFont typeface="Montserrat"/>
              <a:buChar char="●"/>
            </a:pPr>
            <a:r>
              <a:rPr lang="en" sz="1600">
                <a:latin typeface="Montserrat"/>
                <a:ea typeface="Montserrat"/>
                <a:cs typeface="Montserrat"/>
                <a:sym typeface="Montserrat"/>
              </a:rPr>
              <a:t>Functions</a:t>
            </a:r>
            <a:r>
              <a:rPr lang="en" sz="1600">
                <a:latin typeface="Montserrat"/>
                <a:ea typeface="Montserrat"/>
                <a:cs typeface="Montserrat"/>
                <a:sym typeface="Montserrat"/>
              </a:rPr>
              <a:t> have 3 parts: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Definition</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Body</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
        <p:nvSpPr>
          <p:cNvPr id="434" name="Google Shape;434;p79"/>
          <p:cNvSpPr txBox="1"/>
          <p:nvPr/>
        </p:nvSpPr>
        <p:spPr>
          <a:xfrm>
            <a:off x="469900" y="2334775"/>
            <a:ext cx="7734300" cy="280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AA0D91"/>
                </a:solidFill>
                <a:highlight>
                  <a:srgbClr val="FFFF00"/>
                </a:highlight>
                <a:latin typeface="Consolas"/>
                <a:ea typeface="Consolas"/>
                <a:cs typeface="Consolas"/>
                <a:sym typeface="Consolas"/>
              </a:rPr>
              <a:t>function</a:t>
            </a:r>
            <a:r>
              <a:rPr lang="en" sz="1800">
                <a:solidFill>
                  <a:schemeClr val="dk1"/>
                </a:solidFill>
                <a:highlight>
                  <a:srgbClr val="FFFF00"/>
                </a:highlight>
                <a:latin typeface="Consolas"/>
                <a:ea typeface="Consolas"/>
                <a:cs typeface="Consolas"/>
                <a:sym typeface="Consolas"/>
              </a:rPr>
              <a:t> </a:t>
            </a:r>
            <a:r>
              <a:rPr lang="en" sz="1800">
                <a:solidFill>
                  <a:srgbClr val="1C00CF"/>
                </a:solidFill>
                <a:highlight>
                  <a:srgbClr val="FFFF00"/>
                </a:highlight>
                <a:latin typeface="Consolas"/>
                <a:ea typeface="Consolas"/>
                <a:cs typeface="Consolas"/>
                <a:sym typeface="Consolas"/>
              </a:rPr>
              <a:t>sayHello</a:t>
            </a:r>
            <a:r>
              <a:rPr lang="en" sz="2900">
                <a:solidFill>
                  <a:srgbClr val="5C2699"/>
                </a:solidFill>
                <a:highlight>
                  <a:srgbClr val="FFFF00"/>
                </a:highlight>
                <a:latin typeface="Consolas"/>
                <a:ea typeface="Consolas"/>
                <a:cs typeface="Consolas"/>
                <a:sym typeface="Consolas"/>
              </a:rPr>
              <a:t>(</a:t>
            </a:r>
            <a:r>
              <a:rPr lang="en" sz="1800">
                <a:solidFill>
                  <a:srgbClr val="5C2699"/>
                </a:solidFill>
                <a:highlight>
                  <a:srgbClr val="FFFF00"/>
                </a:highlight>
                <a:latin typeface="Consolas"/>
                <a:ea typeface="Consolas"/>
                <a:cs typeface="Consolas"/>
                <a:sym typeface="Consolas"/>
              </a:rPr>
              <a:t>lang</a:t>
            </a:r>
            <a:r>
              <a:rPr lang="en" sz="3000">
                <a:solidFill>
                  <a:srgbClr val="5C2699"/>
                </a:solidFill>
                <a:highlight>
                  <a:srgbClr val="FFFF00"/>
                </a:highlight>
                <a:latin typeface="Consolas"/>
                <a:ea typeface="Consolas"/>
                <a:cs typeface="Consolas"/>
                <a:sym typeface="Consolas"/>
              </a:rPr>
              <a:t>)</a:t>
            </a: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AA0D91"/>
                </a:solidFill>
                <a:latin typeface="Consolas"/>
                <a:ea typeface="Consolas"/>
                <a:cs typeface="Consolas"/>
                <a:sym typeface="Consolas"/>
              </a:rPr>
              <a:t>if</a:t>
            </a:r>
            <a:r>
              <a:rPr lang="en" sz="1800">
                <a:solidFill>
                  <a:schemeClr val="dk1"/>
                </a:solidFill>
                <a:latin typeface="Consolas"/>
                <a:ea typeface="Consolas"/>
                <a:cs typeface="Consolas"/>
                <a:sym typeface="Consolas"/>
              </a:rPr>
              <a:t> (lang==</a:t>
            </a:r>
            <a:r>
              <a:rPr lang="en" sz="1800">
                <a:solidFill>
                  <a:srgbClr val="C41A16"/>
                </a:solidFill>
                <a:latin typeface="Consolas"/>
                <a:ea typeface="Consolas"/>
                <a:cs typeface="Consolas"/>
                <a:sym typeface="Consolas"/>
              </a:rPr>
              <a:t>"English"</a:t>
            </a:r>
            <a:r>
              <a:rPr lang="en" sz="1800">
                <a:solidFill>
                  <a:schemeClr val="dk1"/>
                </a:solidFill>
                <a:latin typeface="Consolas"/>
                <a:ea typeface="Consolas"/>
                <a:cs typeface="Consolas"/>
                <a:sym typeface="Consolas"/>
              </a:rPr>
              <a:t>)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console.log(</a:t>
            </a:r>
            <a:r>
              <a:rPr lang="en" sz="1800">
                <a:solidFill>
                  <a:srgbClr val="C41A16"/>
                </a:solidFill>
                <a:latin typeface="Consolas"/>
                <a:ea typeface="Consolas"/>
                <a:cs typeface="Consolas"/>
                <a:sym typeface="Consolas"/>
              </a:rPr>
              <a:t>"Hello!"</a:t>
            </a:r>
            <a:r>
              <a:rPr lang="en" sz="1800">
                <a:solidFill>
                  <a:schemeClr val="dk1"/>
                </a:solidFill>
                <a:latin typeface="Consolas"/>
                <a:ea typeface="Consolas"/>
                <a:cs typeface="Consolas"/>
                <a:sym typeface="Consolas"/>
              </a:rPr>
              <a:t>);</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AA0D91"/>
                </a:solidFill>
                <a:latin typeface="Consolas"/>
                <a:ea typeface="Consolas"/>
                <a:cs typeface="Consolas"/>
                <a:sym typeface="Consolas"/>
              </a:rPr>
              <a:t>else</a:t>
            </a:r>
            <a:r>
              <a:rPr lang="en" sz="1800">
                <a:solidFill>
                  <a:schemeClr val="dk1"/>
                </a:solidFill>
                <a:latin typeface="Consolas"/>
                <a:ea typeface="Consolas"/>
                <a:cs typeface="Consolas"/>
                <a:sym typeface="Consolas"/>
              </a:rPr>
              <a:t> </a:t>
            </a:r>
            <a:r>
              <a:rPr lang="en" sz="1800">
                <a:solidFill>
                  <a:srgbClr val="AA0D91"/>
                </a:solidFill>
                <a:latin typeface="Consolas"/>
                <a:ea typeface="Consolas"/>
                <a:cs typeface="Consolas"/>
                <a:sym typeface="Consolas"/>
              </a:rPr>
              <a:t>if</a:t>
            </a:r>
            <a:r>
              <a:rPr lang="en" sz="1800">
                <a:solidFill>
                  <a:schemeClr val="dk1"/>
                </a:solidFill>
                <a:latin typeface="Consolas"/>
                <a:ea typeface="Consolas"/>
                <a:cs typeface="Consolas"/>
                <a:sym typeface="Consolas"/>
              </a:rPr>
              <a:t> (l</a:t>
            </a:r>
            <a:r>
              <a:rPr lang="en" sz="1800">
                <a:solidFill>
                  <a:schemeClr val="dk1"/>
                </a:solidFill>
                <a:latin typeface="Consolas"/>
                <a:ea typeface="Consolas"/>
                <a:cs typeface="Consolas"/>
                <a:sym typeface="Consolas"/>
              </a:rPr>
              <a:t>ang==</a:t>
            </a:r>
            <a:r>
              <a:rPr lang="en" sz="1800">
                <a:solidFill>
                  <a:srgbClr val="C41A16"/>
                </a:solidFill>
                <a:latin typeface="Consolas"/>
                <a:ea typeface="Consolas"/>
                <a:cs typeface="Consolas"/>
                <a:sym typeface="Consolas"/>
              </a:rPr>
              <a:t>"French"</a:t>
            </a:r>
            <a:r>
              <a:rPr lang="en" sz="1800">
                <a:solidFill>
                  <a:schemeClr val="dk1"/>
                </a:solidFill>
                <a:latin typeface="Consolas"/>
                <a:ea typeface="Consolas"/>
                <a:cs typeface="Consolas"/>
                <a:sym typeface="Consolas"/>
              </a:rPr>
              <a:t>)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chemeClr val="dk1"/>
                </a:solidFill>
                <a:latin typeface="Consolas"/>
                <a:ea typeface="Consolas"/>
                <a:cs typeface="Consolas"/>
                <a:sym typeface="Consolas"/>
              </a:rPr>
              <a:t>console.log</a:t>
            </a:r>
            <a:r>
              <a:rPr lang="en" sz="1800">
                <a:solidFill>
                  <a:schemeClr val="dk1"/>
                </a:solidFill>
                <a:latin typeface="Consolas"/>
                <a:ea typeface="Consolas"/>
                <a:cs typeface="Consolas"/>
                <a:sym typeface="Consolas"/>
              </a:rPr>
              <a:t>(</a:t>
            </a:r>
            <a:r>
              <a:rPr lang="en" sz="1800">
                <a:solidFill>
                  <a:srgbClr val="C41A16"/>
                </a:solidFill>
                <a:latin typeface="Consolas"/>
                <a:ea typeface="Consolas"/>
                <a:cs typeface="Consolas"/>
                <a:sym typeface="Consolas"/>
              </a:rPr>
              <a:t>"Bonjour!"</a:t>
            </a:r>
            <a:r>
              <a:rPr lang="en" sz="1800">
                <a:solidFill>
                  <a:schemeClr val="dk1"/>
                </a:solidFill>
                <a:latin typeface="Consolas"/>
                <a:ea typeface="Consolas"/>
                <a:cs typeface="Consolas"/>
                <a:sym typeface="Consolas"/>
              </a:rPr>
              <a:t>);</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a:t>
            </a:r>
            <a:endParaRPr sz="2200">
              <a:latin typeface="Roboto Mono"/>
              <a:ea typeface="Roboto Mono"/>
              <a:cs typeface="Roboto Mono"/>
              <a:sym typeface="Roboto Mono"/>
            </a:endParaRPr>
          </a:p>
        </p:txBody>
      </p:sp>
      <p:cxnSp>
        <p:nvCxnSpPr>
          <p:cNvPr id="435" name="Google Shape;435;p79"/>
          <p:cNvCxnSpPr/>
          <p:nvPr/>
        </p:nvCxnSpPr>
        <p:spPr>
          <a:xfrm flipH="1">
            <a:off x="3648500" y="1981200"/>
            <a:ext cx="2282400" cy="796800"/>
          </a:xfrm>
          <a:prstGeom prst="straightConnector1">
            <a:avLst/>
          </a:prstGeom>
          <a:noFill/>
          <a:ln cap="flat" cmpd="sng" w="9525">
            <a:solidFill>
              <a:schemeClr val="dk2"/>
            </a:solidFill>
            <a:prstDash val="solid"/>
            <a:round/>
            <a:headEnd len="med" w="med" type="none"/>
            <a:tailEnd len="med" w="med" type="triangle"/>
          </a:ln>
        </p:spPr>
      </p:cxnSp>
      <p:sp>
        <p:nvSpPr>
          <p:cNvPr id="436" name="Google Shape;436;p79"/>
          <p:cNvSpPr txBox="1"/>
          <p:nvPr/>
        </p:nvSpPr>
        <p:spPr>
          <a:xfrm>
            <a:off x="6197600" y="1657350"/>
            <a:ext cx="24258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Function signature</a:t>
            </a:r>
            <a:endParaRPr/>
          </a:p>
        </p:txBody>
      </p:sp>
      <p:sp>
        <p:nvSpPr>
          <p:cNvPr id="437" name="Google Shape;437;p79"/>
          <p:cNvSpPr/>
          <p:nvPr/>
        </p:nvSpPr>
        <p:spPr>
          <a:xfrm>
            <a:off x="4554750" y="3257425"/>
            <a:ext cx="469900" cy="1885950"/>
          </a:xfrm>
          <a:custGeom>
            <a:rect b="b" l="l" r="r" t="t"/>
            <a:pathLst>
              <a:path extrusionOk="0" h="100584" w="18796">
                <a:moveTo>
                  <a:pt x="0" y="0"/>
                </a:moveTo>
                <a:cubicBezTo>
                  <a:pt x="3663" y="0"/>
                  <a:pt x="4938" y="5669"/>
                  <a:pt x="6096" y="9144"/>
                </a:cubicBezTo>
                <a:cubicBezTo>
                  <a:pt x="8984" y="17808"/>
                  <a:pt x="8961" y="27208"/>
                  <a:pt x="11176" y="36068"/>
                </a:cubicBezTo>
                <a:cubicBezTo>
                  <a:pt x="12270" y="40442"/>
                  <a:pt x="18796" y="42735"/>
                  <a:pt x="18796" y="47244"/>
                </a:cubicBezTo>
                <a:cubicBezTo>
                  <a:pt x="18796" y="51153"/>
                  <a:pt x="16007" y="54587"/>
                  <a:pt x="15240" y="58420"/>
                </a:cubicBezTo>
                <a:cubicBezTo>
                  <a:pt x="12847" y="70386"/>
                  <a:pt x="17068" y="83263"/>
                  <a:pt x="13716" y="94996"/>
                </a:cubicBezTo>
                <a:cubicBezTo>
                  <a:pt x="12360" y="99743"/>
                  <a:pt x="4937" y="100584"/>
                  <a:pt x="0" y="100584"/>
                </a:cubicBezTo>
              </a:path>
            </a:pathLst>
          </a:custGeom>
          <a:noFill/>
          <a:ln cap="flat" cmpd="sng" w="9525">
            <a:solidFill>
              <a:schemeClr val="dk2"/>
            </a:solidFill>
            <a:prstDash val="solid"/>
            <a:round/>
            <a:headEnd len="med" w="med" type="none"/>
            <a:tailEnd len="med" w="med" type="none"/>
          </a:ln>
        </p:spPr>
      </p:sp>
      <p:sp>
        <p:nvSpPr>
          <p:cNvPr id="438" name="Google Shape;438;p79"/>
          <p:cNvSpPr txBox="1"/>
          <p:nvPr/>
        </p:nvSpPr>
        <p:spPr>
          <a:xfrm>
            <a:off x="5376750" y="3452725"/>
            <a:ext cx="2190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Function </a:t>
            </a:r>
            <a:r>
              <a:rPr lang="en"/>
              <a:t>body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8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 types</a:t>
            </a:r>
            <a:endParaRPr/>
          </a:p>
        </p:txBody>
      </p:sp>
      <p:sp>
        <p:nvSpPr>
          <p:cNvPr id="444" name="Google Shape;444;p80"/>
          <p:cNvSpPr txBox="1"/>
          <p:nvPr>
            <p:ph idx="1" type="body"/>
          </p:nvPr>
        </p:nvSpPr>
        <p:spPr>
          <a:xfrm>
            <a:off x="311700" y="864346"/>
            <a:ext cx="8520600" cy="41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2 types of functions:</a:t>
            </a:r>
            <a:endParaRPr/>
          </a:p>
          <a:p>
            <a:pPr indent="-342900" lvl="0" marL="457200" rtl="0" algn="l">
              <a:spcBef>
                <a:spcPts val="1600"/>
              </a:spcBef>
              <a:spcAft>
                <a:spcPts val="0"/>
              </a:spcAft>
              <a:buSzPts val="1800"/>
              <a:buChar char="●"/>
            </a:pPr>
            <a:r>
              <a:rPr lang="en"/>
              <a:t>Functions that don’t return a value</a:t>
            </a:r>
            <a:endParaRPr/>
          </a:p>
          <a:p>
            <a:pPr indent="-342900" lvl="0" marL="457200" rtl="0" algn="l">
              <a:spcBef>
                <a:spcPts val="0"/>
              </a:spcBef>
              <a:spcAft>
                <a:spcPts val="0"/>
              </a:spcAft>
              <a:buSzPts val="1800"/>
              <a:buChar char="●"/>
            </a:pPr>
            <a:r>
              <a:rPr b="1" lang="en"/>
              <a:t>value-returning</a:t>
            </a:r>
            <a:r>
              <a:rPr lang="en"/>
              <a:t> functions</a:t>
            </a:r>
            <a:endParaRPr/>
          </a:p>
          <a:p>
            <a:pPr indent="0" lvl="0" marL="0" rtl="0" algn="l">
              <a:spcBef>
                <a:spcPts val="1600"/>
              </a:spcBef>
              <a:spcAft>
                <a:spcPts val="0"/>
              </a:spcAft>
              <a:buNone/>
            </a:pPr>
            <a:r>
              <a:t/>
            </a:r>
            <a:endParaRPr b="1"/>
          </a:p>
          <a:p>
            <a:pPr indent="0" lvl="0" marL="0" rtl="0" algn="l">
              <a:spcBef>
                <a:spcPts val="1600"/>
              </a:spcBef>
              <a:spcAft>
                <a:spcPts val="0"/>
              </a:spcAft>
              <a:buNone/>
            </a:pPr>
            <a:r>
              <a:rPr lang="en"/>
              <a:t>Function that don’t return a value</a:t>
            </a:r>
            <a:r>
              <a:rPr lang="en"/>
              <a:t>:</a:t>
            </a:r>
            <a:endParaRPr/>
          </a:p>
          <a:p>
            <a:pPr indent="-342900" lvl="0" marL="457200" rtl="0" algn="l">
              <a:spcBef>
                <a:spcPts val="1600"/>
              </a:spcBef>
              <a:spcAft>
                <a:spcPts val="0"/>
              </a:spcAft>
              <a:buSzPts val="1800"/>
              <a:buChar char="●"/>
            </a:pPr>
            <a:r>
              <a:rPr lang="en"/>
              <a:t>Performs a task and exits (terminates)</a:t>
            </a:r>
            <a:endParaRPr/>
          </a:p>
          <a:p>
            <a:pPr indent="0" lvl="0" marL="0" rtl="0" algn="l">
              <a:spcBef>
                <a:spcPts val="1600"/>
              </a:spcBef>
              <a:spcAft>
                <a:spcPts val="0"/>
              </a:spcAft>
              <a:buNone/>
            </a:pPr>
            <a:r>
              <a:rPr lang="en"/>
              <a:t>Value returning functions:</a:t>
            </a:r>
            <a:endParaRPr/>
          </a:p>
          <a:p>
            <a:pPr indent="-342900" lvl="0" marL="457200" rtl="0" algn="l">
              <a:spcBef>
                <a:spcPts val="1600"/>
              </a:spcBef>
              <a:spcAft>
                <a:spcPts val="0"/>
              </a:spcAft>
              <a:buSzPts val="1800"/>
              <a:buChar char="●"/>
            </a:pPr>
            <a:r>
              <a:rPr lang="en"/>
              <a:t>Performs a task and send a value back to the code that called the function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81"/>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Function that don’t return a value</a:t>
            </a:r>
            <a:r>
              <a:rPr b="1" lang="en">
                <a:solidFill>
                  <a:srgbClr val="FF0000"/>
                </a:solidFill>
                <a:latin typeface="Montserrat"/>
                <a:ea typeface="Montserrat"/>
                <a:cs typeface="Montserrat"/>
                <a:sym typeface="Montserrat"/>
              </a:rPr>
              <a:t> </a:t>
            </a:r>
            <a:endParaRPr b="1">
              <a:solidFill>
                <a:srgbClr val="FF0000"/>
              </a:solidFill>
              <a:latin typeface="Montserrat"/>
              <a:ea typeface="Montserrat"/>
              <a:cs typeface="Montserrat"/>
              <a:sym typeface="Montserrat"/>
            </a:endParaRPr>
          </a:p>
        </p:txBody>
      </p:sp>
      <p:sp>
        <p:nvSpPr>
          <p:cNvPr id="450" name="Google Shape;450;p81"/>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Performs a task and exits (terminates)</a:t>
            </a:r>
            <a:endParaRPr/>
          </a:p>
        </p:txBody>
      </p:sp>
      <p:pic>
        <p:nvPicPr>
          <p:cNvPr id="451" name="Google Shape;451;p81"/>
          <p:cNvPicPr preferRelativeResize="0"/>
          <p:nvPr/>
        </p:nvPicPr>
        <p:blipFill>
          <a:blip r:embed="rId3">
            <a:alphaModFix/>
          </a:blip>
          <a:stretch>
            <a:fillRect/>
          </a:stretch>
        </p:blipFill>
        <p:spPr>
          <a:xfrm>
            <a:off x="1330325" y="1901841"/>
            <a:ext cx="4862513" cy="32416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464100" y="3139550"/>
            <a:ext cx="8520600" cy="19053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2400">
                <a:solidFill>
                  <a:srgbClr val="FF0000"/>
                </a:solidFill>
                <a:latin typeface="Open Sans"/>
                <a:ea typeface="Open Sans"/>
                <a:cs typeface="Open Sans"/>
                <a:sym typeface="Open Sans"/>
              </a:rPr>
              <a:t>PROGRAMMING FUNDAMENTALS</a:t>
            </a:r>
            <a:endParaRPr b="1" sz="24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2200">
                <a:solidFill>
                  <a:srgbClr val="FF0000"/>
                </a:solidFill>
                <a:latin typeface="Open Sans"/>
                <a:ea typeface="Open Sans"/>
                <a:cs typeface="Open Sans"/>
                <a:sym typeface="Open Sans"/>
              </a:rPr>
              <a:t>USING JAVASCRIPT</a:t>
            </a:r>
            <a:endParaRPr b="1" sz="22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1500">
                <a:solidFill>
                  <a:srgbClr val="FF0000"/>
                </a:solidFill>
                <a:highlight>
                  <a:srgbClr val="FEFEFE"/>
                </a:highlight>
                <a:latin typeface="Montserrat"/>
                <a:ea typeface="Montserrat"/>
                <a:cs typeface="Montserrat"/>
                <a:sym typeface="Montserrat"/>
              </a:rPr>
              <a:t>NO HTML &amp; CSS INVOLVED</a:t>
            </a:r>
            <a:endParaRPr b="1" sz="1500">
              <a:solidFill>
                <a:srgbClr val="FF0000"/>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89" name="Google Shape;89;p19"/>
          <p:cNvPicPr preferRelativeResize="0"/>
          <p:nvPr/>
        </p:nvPicPr>
        <p:blipFill>
          <a:blip r:embed="rId3">
            <a:alphaModFix/>
          </a:blip>
          <a:stretch>
            <a:fillRect/>
          </a:stretch>
        </p:blipFill>
        <p:spPr>
          <a:xfrm>
            <a:off x="1237750" y="0"/>
            <a:ext cx="7161525" cy="30692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2"/>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Value returning functions</a:t>
            </a:r>
            <a:endParaRPr b="1">
              <a:solidFill>
                <a:srgbClr val="FF0000"/>
              </a:solidFill>
              <a:latin typeface="Montserrat"/>
              <a:ea typeface="Montserrat"/>
              <a:cs typeface="Montserrat"/>
              <a:sym typeface="Montserrat"/>
            </a:endParaRPr>
          </a:p>
        </p:txBody>
      </p:sp>
      <p:sp>
        <p:nvSpPr>
          <p:cNvPr id="457" name="Google Shape;457;p82"/>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Performs a task and send a value back to the code that called the function</a:t>
            </a:r>
            <a:endParaRPr>
              <a:latin typeface="Montserrat"/>
              <a:ea typeface="Montserrat"/>
              <a:cs typeface="Montserrat"/>
              <a:sym typeface="Montserrat"/>
            </a:endParaRPr>
          </a:p>
        </p:txBody>
      </p:sp>
      <p:pic>
        <p:nvPicPr>
          <p:cNvPr id="458" name="Google Shape;458;p82"/>
          <p:cNvPicPr preferRelativeResize="0"/>
          <p:nvPr/>
        </p:nvPicPr>
        <p:blipFill>
          <a:blip r:embed="rId3">
            <a:alphaModFix/>
          </a:blip>
          <a:stretch>
            <a:fillRect/>
          </a:stretch>
        </p:blipFill>
        <p:spPr>
          <a:xfrm>
            <a:off x="1739900" y="1997062"/>
            <a:ext cx="4405313" cy="2936887"/>
          </a:xfrm>
          <a:prstGeom prst="rect">
            <a:avLst/>
          </a:prstGeom>
          <a:noFill/>
          <a:ln>
            <a:noFill/>
          </a:ln>
        </p:spPr>
      </p:pic>
      <p:sp>
        <p:nvSpPr>
          <p:cNvPr id="459" name="Google Shape;459;p82"/>
          <p:cNvSpPr/>
          <p:nvPr/>
        </p:nvSpPr>
        <p:spPr>
          <a:xfrm>
            <a:off x="-1805400" y="1800469"/>
            <a:ext cx="1805400" cy="212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83"/>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Functions can accept parameters</a:t>
            </a:r>
            <a:endParaRPr b="1">
              <a:solidFill>
                <a:srgbClr val="FF0000"/>
              </a:solidFill>
              <a:latin typeface="Montserrat"/>
              <a:ea typeface="Montserrat"/>
              <a:cs typeface="Montserrat"/>
              <a:sym typeface="Montserrat"/>
            </a:endParaRPr>
          </a:p>
        </p:txBody>
      </p:sp>
      <p:sp>
        <p:nvSpPr>
          <p:cNvPr id="465" name="Google Shape;465;p83"/>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Parameters are “inputs” that you provide to the function</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The function uses the “inputs” to complete its task.</a:t>
            </a:r>
            <a:endParaRPr>
              <a:latin typeface="Montserrat"/>
              <a:ea typeface="Montserrat"/>
              <a:cs typeface="Montserrat"/>
              <a:sym typeface="Montserrat"/>
            </a:endParaRPr>
          </a:p>
        </p:txBody>
      </p:sp>
      <p:pic>
        <p:nvPicPr>
          <p:cNvPr id="466" name="Google Shape;466;p83"/>
          <p:cNvPicPr preferRelativeResize="0"/>
          <p:nvPr/>
        </p:nvPicPr>
        <p:blipFill>
          <a:blip r:embed="rId3">
            <a:alphaModFix/>
          </a:blip>
          <a:stretch>
            <a:fillRect/>
          </a:stretch>
        </p:blipFill>
        <p:spPr>
          <a:xfrm>
            <a:off x="1781175" y="2138363"/>
            <a:ext cx="4321969" cy="288131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84"/>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Using a function</a:t>
            </a:r>
            <a:endParaRPr>
              <a:solidFill>
                <a:srgbClr val="FF0000"/>
              </a:solidFill>
            </a:endParaRPr>
          </a:p>
        </p:txBody>
      </p:sp>
      <p:sp>
        <p:nvSpPr>
          <p:cNvPr id="472" name="Google Shape;472;p84"/>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0000"/>
                </a:solidFill>
                <a:latin typeface="Montserrat"/>
                <a:ea typeface="Montserrat"/>
                <a:cs typeface="Montserrat"/>
                <a:sym typeface="Montserrat"/>
              </a:rPr>
              <a:t>To use a function, you need to </a:t>
            </a:r>
            <a:r>
              <a:rPr b="1" lang="en">
                <a:solidFill>
                  <a:srgbClr val="FF0000"/>
                </a:solidFill>
                <a:latin typeface="Montserrat"/>
                <a:ea typeface="Montserrat"/>
                <a:cs typeface="Montserrat"/>
                <a:sym typeface="Montserrat"/>
              </a:rPr>
              <a:t>call</a:t>
            </a:r>
            <a:r>
              <a:rPr lang="en">
                <a:solidFill>
                  <a:srgbClr val="FF0000"/>
                </a:solidFill>
                <a:latin typeface="Montserrat"/>
                <a:ea typeface="Montserrat"/>
                <a:cs typeface="Montserrat"/>
                <a:sym typeface="Montserrat"/>
              </a:rPr>
              <a:t> it</a:t>
            </a:r>
            <a:endParaRPr>
              <a:solidFill>
                <a:srgbClr val="FF0000"/>
              </a:solidFill>
              <a:latin typeface="Montserrat"/>
              <a:ea typeface="Montserrat"/>
              <a:cs typeface="Montserrat"/>
              <a:sym typeface="Montserrat"/>
            </a:endParaRPr>
          </a:p>
        </p:txBody>
      </p:sp>
      <p:pic>
        <p:nvPicPr>
          <p:cNvPr id="473" name="Google Shape;473;p84"/>
          <p:cNvPicPr preferRelativeResize="0"/>
          <p:nvPr/>
        </p:nvPicPr>
        <p:blipFill>
          <a:blip r:embed="rId3">
            <a:alphaModFix/>
          </a:blip>
          <a:stretch>
            <a:fillRect/>
          </a:stretch>
        </p:blipFill>
        <p:spPr>
          <a:xfrm>
            <a:off x="0" y="2020138"/>
            <a:ext cx="6858001" cy="285582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5"/>
          <p:cNvSpPr txBox="1"/>
          <p:nvPr>
            <p:ph type="title"/>
          </p:nvPr>
        </p:nvSpPr>
        <p:spPr>
          <a:xfrm>
            <a:off x="213100" y="11661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Lab 4</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Functions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u="sng">
                <a:solidFill>
                  <a:schemeClr val="hlink"/>
                </a:solidFill>
                <a:highlight>
                  <a:srgbClr val="FEFEFE"/>
                </a:highlight>
                <a:latin typeface="Montserrat"/>
                <a:ea typeface="Montserrat"/>
                <a:cs typeface="Montserrat"/>
                <a:sym typeface="Montserrat"/>
                <a:hlinkClick r:id="rId3"/>
              </a:rPr>
              <a:t>Lab Exercises</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6"/>
          <p:cNvSpPr txBox="1"/>
          <p:nvPr>
            <p:ph type="title"/>
          </p:nvPr>
        </p:nvSpPr>
        <p:spPr>
          <a:xfrm>
            <a:off x="311700" y="1492775"/>
            <a:ext cx="8520600" cy="14376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4800">
                <a:solidFill>
                  <a:srgbClr val="FF0000"/>
                </a:solidFill>
                <a:latin typeface="Open Sans"/>
                <a:ea typeface="Open Sans"/>
                <a:cs typeface="Open Sans"/>
                <a:sym typeface="Open Sans"/>
              </a:rPr>
              <a:t>ARRAYS</a:t>
            </a:r>
            <a:endParaRPr b="1" sz="4800">
              <a:solidFill>
                <a:srgbClr val="FF0000"/>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7"/>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Arrays</a:t>
            </a:r>
            <a:endParaRPr b="1">
              <a:solidFill>
                <a:srgbClr val="FF0000"/>
              </a:solidFill>
              <a:latin typeface="Montserrat"/>
              <a:ea typeface="Montserrat"/>
              <a:cs typeface="Montserrat"/>
              <a:sym typeface="Montserrat"/>
            </a:endParaRPr>
          </a:p>
        </p:txBody>
      </p:sp>
      <p:sp>
        <p:nvSpPr>
          <p:cNvPr id="489" name="Google Shape;489;p87"/>
          <p:cNvSpPr txBox="1"/>
          <p:nvPr>
            <p:ph idx="1" type="body"/>
          </p:nvPr>
        </p:nvSpPr>
        <p:spPr>
          <a:xfrm>
            <a:off x="311700" y="864346"/>
            <a:ext cx="8520600" cy="41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Montserrat"/>
                <a:ea typeface="Montserrat"/>
                <a:cs typeface="Montserrat"/>
                <a:sym typeface="Montserrat"/>
              </a:rPr>
              <a:t>Arrays are data structure (objects) that store several values. </a:t>
            </a:r>
            <a:endParaRPr sz="1600">
              <a:solidFill>
                <a:srgbClr val="000000"/>
              </a:solidFill>
              <a:latin typeface="Montserrat"/>
              <a:ea typeface="Montserrat"/>
              <a:cs typeface="Montserrat"/>
              <a:sym typeface="Montserrat"/>
            </a:endParaRPr>
          </a:p>
          <a:p>
            <a:pPr indent="0" lvl="0" marL="0" rtl="0" algn="l">
              <a:spcBef>
                <a:spcPts val="1600"/>
              </a:spcBef>
              <a:spcAft>
                <a:spcPts val="1600"/>
              </a:spcAft>
              <a:buNone/>
            </a:pPr>
            <a:r>
              <a:rPr lang="en" sz="1600">
                <a:solidFill>
                  <a:srgbClr val="000000"/>
                </a:solidFill>
                <a:latin typeface="Montserrat"/>
                <a:ea typeface="Montserrat"/>
                <a:cs typeface="Montserrat"/>
                <a:sym typeface="Montserrat"/>
              </a:rPr>
              <a:t>In some programming languages arrays have a fixed length and they can only store values of a particular type</a:t>
            </a:r>
            <a:endParaRPr sz="1600">
              <a:solidFill>
                <a:srgbClr val="000000"/>
              </a:solidFill>
              <a:latin typeface="Montserrat"/>
              <a:ea typeface="Montserrat"/>
              <a:cs typeface="Montserrat"/>
              <a:sym typeface="Montserrat"/>
            </a:endParaRPr>
          </a:p>
        </p:txBody>
      </p:sp>
      <p:pic>
        <p:nvPicPr>
          <p:cNvPr id="490" name="Google Shape;490;p87"/>
          <p:cNvPicPr preferRelativeResize="0"/>
          <p:nvPr/>
        </p:nvPicPr>
        <p:blipFill>
          <a:blip r:embed="rId3">
            <a:alphaModFix/>
          </a:blip>
          <a:stretch>
            <a:fillRect/>
          </a:stretch>
        </p:blipFill>
        <p:spPr>
          <a:xfrm>
            <a:off x="394400" y="2005625"/>
            <a:ext cx="6914025" cy="28092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8"/>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Arrays</a:t>
            </a:r>
            <a:endParaRPr b="1">
              <a:solidFill>
                <a:srgbClr val="FF0000"/>
              </a:solidFill>
              <a:latin typeface="Montserrat"/>
              <a:ea typeface="Montserrat"/>
              <a:cs typeface="Montserrat"/>
              <a:sym typeface="Montserrat"/>
            </a:endParaRPr>
          </a:p>
        </p:txBody>
      </p:sp>
      <p:sp>
        <p:nvSpPr>
          <p:cNvPr id="496" name="Google Shape;496;p88"/>
          <p:cNvSpPr txBox="1"/>
          <p:nvPr>
            <p:ph idx="1" type="body"/>
          </p:nvPr>
        </p:nvSpPr>
        <p:spPr>
          <a:xfrm>
            <a:off x="311700" y="864346"/>
            <a:ext cx="8520600" cy="41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Montserrat"/>
                <a:ea typeface="Montserrat"/>
                <a:cs typeface="Montserrat"/>
                <a:sym typeface="Montserrat"/>
              </a:rPr>
              <a:t>In JavaScript, arrays are not fixed in length.</a:t>
            </a:r>
            <a:endParaRPr sz="1600">
              <a:solidFill>
                <a:srgbClr val="000000"/>
              </a:solidFill>
              <a:latin typeface="Montserrat"/>
              <a:ea typeface="Montserrat"/>
              <a:cs typeface="Montserrat"/>
              <a:sym typeface="Montserrat"/>
            </a:endParaRPr>
          </a:p>
          <a:p>
            <a:pPr indent="0" lvl="0" marL="0" rtl="0" algn="l">
              <a:spcBef>
                <a:spcPts val="1600"/>
              </a:spcBef>
              <a:spcAft>
                <a:spcPts val="1600"/>
              </a:spcAft>
              <a:buNone/>
            </a:pPr>
            <a:r>
              <a:rPr lang="en" sz="1600">
                <a:solidFill>
                  <a:srgbClr val="000000"/>
                </a:solidFill>
                <a:latin typeface="Montserrat"/>
                <a:ea typeface="Montserrat"/>
                <a:cs typeface="Montserrat"/>
                <a:sym typeface="Montserrat"/>
              </a:rPr>
              <a:t>In JavaScript, arrays can values of varying type.</a:t>
            </a:r>
            <a:endParaRPr sz="1600">
              <a:solidFill>
                <a:srgbClr val="000000"/>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89"/>
          <p:cNvPicPr preferRelativeResize="0"/>
          <p:nvPr/>
        </p:nvPicPr>
        <p:blipFill>
          <a:blip r:embed="rId3">
            <a:alphaModFix/>
          </a:blip>
          <a:stretch>
            <a:fillRect/>
          </a:stretch>
        </p:blipFill>
        <p:spPr>
          <a:xfrm>
            <a:off x="1236950" y="987838"/>
            <a:ext cx="6315725" cy="31678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90"/>
          <p:cNvSpPr txBox="1"/>
          <p:nvPr>
            <p:ph type="title"/>
          </p:nvPr>
        </p:nvSpPr>
        <p:spPr>
          <a:xfrm>
            <a:off x="213100" y="1166125"/>
            <a:ext cx="8520600" cy="24678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Lab 5</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Arrays</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u="sng">
                <a:solidFill>
                  <a:schemeClr val="hlink"/>
                </a:solidFill>
                <a:highlight>
                  <a:srgbClr val="FEFEFE"/>
                </a:highlight>
                <a:latin typeface="Montserrat"/>
                <a:ea typeface="Montserrat"/>
                <a:cs typeface="Montserrat"/>
                <a:sym typeface="Montserrat"/>
                <a:hlinkClick r:id="rId3"/>
              </a:rPr>
              <a:t>Lab Exercises</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91"/>
          <p:cNvSpPr txBox="1"/>
          <p:nvPr>
            <p:ph type="ctrTitle"/>
          </p:nvPr>
        </p:nvSpPr>
        <p:spPr>
          <a:xfrm>
            <a:off x="2340200" y="1693600"/>
            <a:ext cx="4913700" cy="10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t/>
            </a:r>
            <a:endParaRPr b="1" sz="3000">
              <a:solidFill>
                <a:srgbClr val="FF0000"/>
              </a:solidFill>
              <a:latin typeface="Economica"/>
              <a:ea typeface="Economica"/>
              <a:cs typeface="Economica"/>
              <a:sym typeface="Economica"/>
            </a:endParaRPr>
          </a:p>
          <a:p>
            <a:pPr indent="0" lvl="0" marL="0" rtl="0" algn="ctr">
              <a:spcBef>
                <a:spcPts val="0"/>
              </a:spcBef>
              <a:spcAft>
                <a:spcPts val="0"/>
              </a:spcAft>
              <a:buClr>
                <a:schemeClr val="dk1"/>
              </a:buClr>
              <a:buSzPts val="1100"/>
              <a:buFont typeface="Arial"/>
              <a:buNone/>
            </a:pPr>
            <a:r>
              <a:rPr b="1" lang="en" sz="4800">
                <a:solidFill>
                  <a:srgbClr val="FF0000"/>
                </a:solidFill>
                <a:latin typeface="Economica"/>
                <a:ea typeface="Economica"/>
                <a:cs typeface="Economica"/>
                <a:sym typeface="Economica"/>
              </a:rPr>
              <a:t>THE END</a:t>
            </a:r>
            <a:endParaRPr sz="7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type="title"/>
          </p:nvPr>
        </p:nvSpPr>
        <p:spPr>
          <a:xfrm>
            <a:off x="623400" y="103950"/>
            <a:ext cx="8520600" cy="8172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REPL.IT</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424242"/>
                </a:solidFill>
                <a:highlight>
                  <a:srgbClr val="FEFEFE"/>
                </a:highlight>
                <a:latin typeface="Montserrat"/>
                <a:ea typeface="Montserrat"/>
                <a:cs typeface="Montserrat"/>
                <a:sym typeface="Montserrat"/>
              </a:rPr>
              <a:t>ations.</a:t>
            </a:r>
            <a:endParaRPr b="1" sz="1500">
              <a:solidFill>
                <a:srgbClr val="424242"/>
              </a:solidFill>
              <a:highlight>
                <a:srgbClr val="FEFEFE"/>
              </a:highlight>
              <a:latin typeface="Montserrat"/>
              <a:ea typeface="Montserrat"/>
              <a:cs typeface="Montserrat"/>
              <a:sym typeface="Montserrat"/>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95" name="Google Shape;95;p20"/>
          <p:cNvPicPr preferRelativeResize="0"/>
          <p:nvPr/>
        </p:nvPicPr>
        <p:blipFill>
          <a:blip r:embed="rId3">
            <a:alphaModFix/>
          </a:blip>
          <a:stretch>
            <a:fillRect/>
          </a:stretch>
        </p:blipFill>
        <p:spPr>
          <a:xfrm>
            <a:off x="1607450" y="1216938"/>
            <a:ext cx="6552500" cy="3803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txBox="1"/>
          <p:nvPr>
            <p:ph type="title"/>
          </p:nvPr>
        </p:nvSpPr>
        <p:spPr>
          <a:xfrm>
            <a:off x="623400" y="103950"/>
            <a:ext cx="8520600" cy="817200"/>
          </a:xfrm>
          <a:prstGeom prst="rect">
            <a:avLst/>
          </a:prstGeom>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600">
                <a:solidFill>
                  <a:srgbClr val="FF0000"/>
                </a:solidFill>
                <a:latin typeface="Open Sans"/>
                <a:ea typeface="Open Sans"/>
                <a:cs typeface="Open Sans"/>
                <a:sym typeface="Open Sans"/>
              </a:rPr>
              <a:t>REPL.IT</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b="1" sz="3600">
              <a:solidFill>
                <a:srgbClr val="FF0000"/>
              </a:solidFill>
              <a:latin typeface="Open Sans"/>
              <a:ea typeface="Open Sans"/>
              <a:cs typeface="Open Sans"/>
              <a:sym typeface="Open Sans"/>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424242"/>
              </a:solidFill>
              <a:highlight>
                <a:srgbClr val="FEFEFE"/>
              </a:highlight>
              <a:latin typeface="Montserrat"/>
              <a:ea typeface="Montserrat"/>
              <a:cs typeface="Montserrat"/>
              <a:sym typeface="Montserrat"/>
            </a:endParaRPr>
          </a:p>
        </p:txBody>
      </p:sp>
      <p:pic>
        <p:nvPicPr>
          <p:cNvPr id="101" name="Google Shape;101;p21"/>
          <p:cNvPicPr preferRelativeResize="0"/>
          <p:nvPr/>
        </p:nvPicPr>
        <p:blipFill>
          <a:blip r:embed="rId3">
            <a:alphaModFix/>
          </a:blip>
          <a:stretch>
            <a:fillRect/>
          </a:stretch>
        </p:blipFill>
        <p:spPr>
          <a:xfrm>
            <a:off x="152400" y="1073550"/>
            <a:ext cx="8839202" cy="36158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